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82" r:id="rId17"/>
    <p:sldId id="269" r:id="rId18"/>
    <p:sldId id="270" r:id="rId19"/>
    <p:sldId id="271" r:id="rId20"/>
    <p:sldId id="275" r:id="rId21"/>
    <p:sldId id="276" r:id="rId22"/>
    <p:sldId id="277" r:id="rId23"/>
    <p:sldId id="272" r:id="rId24"/>
    <p:sldId id="273" r:id="rId25"/>
    <p:sldId id="274" r:id="rId26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60"/>
  </p:normalViewPr>
  <p:slideViewPr>
    <p:cSldViewPr>
      <p:cViewPr>
        <p:scale>
          <a:sx n="84" d="100"/>
          <a:sy n="84" d="100"/>
        </p:scale>
        <p:origin x="-15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72DB9-040A-48FD-A871-D5583366BD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74A99-7D60-4EE5-98B8-F4D7B1BC3A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36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C0F5F-5F7A-44D8-BCCD-15E39503047F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73E37-A033-4445-9A12-419851AC20F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09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The advantage of </a:t>
            </a:r>
            <a:r>
              <a:rPr lang="nl-NL" dirty="0" err="1" smtClean="0"/>
              <a:t>the</a:t>
            </a:r>
            <a:r>
              <a:rPr lang="nl-NL" dirty="0" smtClean="0"/>
              <a:t> name Judo =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 </a:t>
            </a:r>
            <a:r>
              <a:rPr lang="nl-NL" dirty="0" err="1" smtClean="0"/>
              <a:t>they</a:t>
            </a:r>
            <a:r>
              <a:rPr lang="nl-NL" baseline="0" dirty="0" smtClean="0"/>
              <a:t> have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feeling </a:t>
            </a:r>
            <a:r>
              <a:rPr lang="nl-NL" baseline="0" dirty="0" err="1" smtClean="0"/>
              <a:t>that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they</a:t>
            </a:r>
            <a:r>
              <a:rPr lang="nl-NL" baseline="0" dirty="0" smtClean="0"/>
              <a:t> are, as </a:t>
            </a:r>
            <a:r>
              <a:rPr lang="nl-NL" baseline="0" dirty="0" err="1" smtClean="0"/>
              <a:t>normal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kids</a:t>
            </a:r>
            <a:r>
              <a:rPr lang="nl-NL" baseline="0" dirty="0" smtClean="0"/>
              <a:t> in a sport club. In </a:t>
            </a:r>
            <a:r>
              <a:rPr lang="nl-NL" baseline="0" dirty="0" err="1" smtClean="0"/>
              <a:t>stead</a:t>
            </a:r>
            <a:r>
              <a:rPr lang="nl-NL" baseline="0" dirty="0" smtClean="0"/>
              <a:t> of; </a:t>
            </a:r>
            <a:r>
              <a:rPr lang="nl-NL" baseline="0" dirty="0" err="1" smtClean="0"/>
              <a:t>having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therapy</a:t>
            </a:r>
            <a:r>
              <a:rPr lang="nl-NL" baseline="0" dirty="0" smtClean="0"/>
              <a:t>, special </a:t>
            </a:r>
            <a:r>
              <a:rPr lang="nl-NL" baseline="0" dirty="0" err="1" smtClean="0"/>
              <a:t>needs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lesson</a:t>
            </a:r>
            <a:r>
              <a:rPr lang="nl-NL" baseline="0" dirty="0" smtClean="0"/>
              <a:t>, counseling…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3E37-A033-4445-9A12-419851AC20F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950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movement (</a:t>
            </a:r>
            <a:r>
              <a:rPr lang="en-US" dirty="0" err="1" smtClean="0"/>
              <a:t>strenght</a:t>
            </a:r>
            <a:r>
              <a:rPr lang="en-US" dirty="0" smtClean="0"/>
              <a:t> / power of the other)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3E37-A033-4445-9A12-419851AC20F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43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Voorbeelden </a:t>
            </a:r>
            <a:r>
              <a:rPr lang="nl-NL" smtClean="0"/>
              <a:t>van spelletjes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3E37-A033-4445-9A12-419851AC20F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29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Less</a:t>
            </a:r>
            <a:r>
              <a:rPr lang="nl-NL" dirty="0" smtClean="0"/>
              <a:t> </a:t>
            </a:r>
            <a:r>
              <a:rPr lang="nl-NL" dirty="0" err="1" smtClean="0"/>
              <a:t>space</a:t>
            </a:r>
            <a:r>
              <a:rPr lang="nl-NL" dirty="0" smtClean="0"/>
              <a:t> is </a:t>
            </a:r>
            <a:r>
              <a:rPr lang="nl-NL" dirty="0" err="1" smtClean="0"/>
              <a:t>sometimes</a:t>
            </a:r>
            <a:r>
              <a:rPr lang="nl-NL" dirty="0" smtClean="0"/>
              <a:t> </a:t>
            </a:r>
            <a:r>
              <a:rPr lang="nl-NL" dirty="0" err="1" smtClean="0"/>
              <a:t>containing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judoka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3E37-A033-4445-9A12-419851AC20F4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6344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On a </a:t>
            </a:r>
            <a:r>
              <a:rPr lang="nl-NL" dirty="0" err="1" smtClean="0"/>
              <a:t>normal</a:t>
            </a:r>
            <a:r>
              <a:rPr lang="nl-NL" dirty="0" smtClean="0"/>
              <a:t> school we call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rough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tumble</a:t>
            </a:r>
            <a:r>
              <a:rPr lang="nl-NL" dirty="0" smtClean="0"/>
              <a:t> </a:t>
            </a:r>
            <a:r>
              <a:rPr lang="nl-NL" dirty="0" err="1" smtClean="0"/>
              <a:t>play</a:t>
            </a:r>
            <a:r>
              <a:rPr lang="nl-NL" dirty="0" smtClean="0"/>
              <a:t>, on a special school: Judo, in </a:t>
            </a:r>
            <a:r>
              <a:rPr lang="nl-NL" dirty="0" err="1" smtClean="0"/>
              <a:t>parent</a:t>
            </a:r>
            <a:r>
              <a:rPr lang="nl-NL" dirty="0" smtClean="0"/>
              <a:t> counseling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social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work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rough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tumble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</a:t>
            </a:r>
            <a:r>
              <a:rPr lang="nl-NL" baseline="0" dirty="0" smtClean="0"/>
              <a:t>, in </a:t>
            </a:r>
            <a:r>
              <a:rPr lang="nl-NL" baseline="0" dirty="0" err="1" smtClean="0"/>
              <a:t>Rehabilitation</a:t>
            </a:r>
            <a:r>
              <a:rPr lang="nl-NL" baseline="0" dirty="0" smtClean="0"/>
              <a:t>:  Judo, in </a:t>
            </a:r>
            <a:r>
              <a:rPr lang="nl-NL" baseline="0" dirty="0" err="1" smtClean="0"/>
              <a:t>Youth</a:t>
            </a:r>
            <a:r>
              <a:rPr lang="nl-NL" baseline="0" dirty="0" smtClean="0"/>
              <a:t> Health: </a:t>
            </a:r>
            <a:r>
              <a:rPr lang="nl-NL" baseline="0" dirty="0" err="1" smtClean="0"/>
              <a:t>Rough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tumble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play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73E37-A033-4445-9A12-419851AC20F4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31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8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61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61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129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262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34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580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34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0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752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150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B599-0BC0-4544-B7FD-CF85FAB7F543}" type="datetimeFigureOut">
              <a:rPr lang="nl-NL" smtClean="0"/>
              <a:t>23-7-2017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4A162-43C9-442B-970A-B4DDAC2945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17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315660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JoNqulJjVAhUDaVAKHbylAD8QjRwIBw&amp;url=https://www.slideshare.net/ChrisNZEI/boys-learning-brent-mawson-3557114&amp;psig=AFQjCNH03vtDChIulHR6C3JU50F9_cXgZQ&amp;ust=1500647564127772" TargetMode="Externa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theinspiredtreehouse.com/10-fun-roughhouse-activities-for-kids/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rive.google.com/file/d/0B8ZfpZuCqdDJRVZhd0pfU00yTkE/view?usp=sharin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JoNqulJjVAhUDaVAKHbylAD8QjRwIBw&amp;url=https://www.slideshare.net/jeh20717/rough-and-tumble-the-brain-body-connection&amp;psig=AFQjCNH03vtDChIulHR6C3JU50F9_cXgZQ&amp;ust=1500647564127772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nl/url?sa=i&amp;rct=j&amp;q=&amp;esrc=s&amp;source=images&amp;cd=&amp;cad=rja&amp;uact=8&amp;ved=0ahUKEwjzzMOXmJjVAhVBU1AKHYrwChsQjRwIBw&amp;url=http://gooeybrains.com/2016/06/28/rough-tumble-play/&amp;psig=AFQjCNHiy5kyHFZi2EHQxkbLHE763jUhaA&amp;ust=150065132997524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chall.nl/toekomst-oranjecommissi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prg.fellinger@windesheim.nl" TargetMode="External"/><Relationship Id="rId2" Type="http://schemas.openxmlformats.org/officeDocument/2006/relationships/hyperlink" Target="mailto:info@praktijkfellinger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s.pinterest.com/pin/392094711285957657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storytrender.com/lion-predator-jumps-top-man-rough-tumble-hug-lion-cuddle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gpedia.com/r/rough-and-tumble-pla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dailymail.co.uk/news/article-4397384/Astonishing-moment-brave-tourist-frolics-lion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hs8umoJjVAhUFL1AKHZCUB8sQjRwIBw&amp;url=http://www.tbmnet.nl/nieuws/expeditie-ict-omgaan-met-verandering-1655744&amp;psig=AFQjCNHySFdXr5GQWM0KkROSwqf9aGa9tQ&amp;ust=150065328524455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ved=0ahUKEwjqmZeO1JjVAhWEaVAKHYl-DWAQjRwIBw&amp;url=http://www.judozwolle.nl/&amp;psig=AFQjCNGO2YDSNtvZgV2gWDlDu5Gd2pnwqg&amp;ust=1500667471237857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e37-ToZjVAhWEmbQKHTIxDwgQjRwIBw&amp;url=https://www.kidzhout.nl/a-41716796/baby-knuffels/tuimelaartje-vos-kid-o/&amp;psig=AFQjCNEAQmKcZvBBBHcZTe_OHxR4qKjYng&amp;ust=150065377327155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Short </a:t>
            </a:r>
            <a:r>
              <a:rPr lang="nl-NL" dirty="0" err="1" smtClean="0"/>
              <a:t>introduction</a:t>
            </a:r>
            <a:r>
              <a:rPr lang="nl-NL" dirty="0" smtClean="0"/>
              <a:t> in </a:t>
            </a:r>
            <a:r>
              <a:rPr lang="nl-NL" dirty="0" err="1" smtClean="0"/>
              <a:t>Resilience</a:t>
            </a:r>
            <a:r>
              <a:rPr lang="nl-NL" dirty="0" smtClean="0"/>
              <a:t> </a:t>
            </a:r>
            <a:r>
              <a:rPr lang="nl-NL" dirty="0" err="1" smtClean="0"/>
              <a:t>through</a:t>
            </a:r>
            <a:r>
              <a:rPr lang="nl-NL" dirty="0" smtClean="0"/>
              <a:t> </a:t>
            </a:r>
            <a:r>
              <a:rPr lang="nl-NL" dirty="0" err="1" smtClean="0"/>
              <a:t>resistance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r>
              <a:rPr lang="nl-NL" dirty="0" smtClean="0"/>
              <a:t>Pauline Fellinger</a:t>
            </a:r>
          </a:p>
          <a:p>
            <a:r>
              <a:rPr lang="nl-NL" dirty="0" smtClean="0"/>
              <a:t>PMT Teacher / judotrainer Windesheim, Netherlands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8" y="260647"/>
            <a:ext cx="2755262" cy="177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7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26" y="260647"/>
            <a:ext cx="3117446" cy="175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4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is </a:t>
            </a:r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resilience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? 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Not true:  resilient people are free from negative emotions or thoughts, and remain optimistic in all situations. </a:t>
            </a:r>
          </a:p>
          <a:p>
            <a:endParaRPr lang="en-US" dirty="0" smtClean="0"/>
          </a:p>
          <a:p>
            <a:r>
              <a:rPr lang="en-US" dirty="0" smtClean="0"/>
              <a:t>True:  resilient people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have, through time, developed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proper </a:t>
            </a:r>
            <a:r>
              <a:rPr lang="en-US" b="1" dirty="0" smtClean="0">
                <a:solidFill>
                  <a:srgbClr val="FF0000"/>
                </a:solidFill>
              </a:rPr>
              <a:t>coping techniques 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coping technics and structure in judo are symbolic and helpful for the psychological coping technics</a:t>
            </a:r>
            <a:endParaRPr lang="nl-N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62197"/>
            <a:ext cx="3593976" cy="283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chemeClr val="bg1">
                    <a:lumMod val="65000"/>
                  </a:schemeClr>
                </a:solidFill>
              </a:rPr>
              <a:t>Let’s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nl-NL" b="1" dirty="0" err="1" smtClean="0">
                <a:solidFill>
                  <a:schemeClr val="bg1">
                    <a:lumMod val="65000"/>
                  </a:schemeClr>
                </a:solidFill>
              </a:rPr>
              <a:t>see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 in detail…</a:t>
            </a:r>
            <a:endParaRPr lang="nl-N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Studies show that there are several factors which develop and sustain a person's resilience:</a:t>
            </a:r>
            <a:endParaRPr lang="en-US" baseline="30000" dirty="0"/>
          </a:p>
          <a:p>
            <a:pPr marL="0" indent="0">
              <a:buNone/>
            </a:pPr>
            <a:r>
              <a:rPr lang="en-US" sz="2000" i="1" dirty="0" smtClean="0">
                <a:effectLst/>
              </a:rPr>
              <a:t>Fredrickson, B. L.; </a:t>
            </a:r>
            <a:r>
              <a:rPr lang="en-US" sz="2000" i="1" dirty="0" err="1" smtClean="0">
                <a:effectLst/>
              </a:rPr>
              <a:t>Branigan</a:t>
            </a:r>
            <a:r>
              <a:rPr lang="en-US" sz="2000" i="1" dirty="0" smtClean="0">
                <a:effectLst/>
              </a:rPr>
              <a:t>, C (2005). </a:t>
            </a:r>
            <a:r>
              <a:rPr lang="en-US" sz="2000" i="1" dirty="0" smtClean="0">
                <a:effectLst/>
                <a:hlinkClick r:id="rId2"/>
              </a:rPr>
              <a:t>"Positive emotions broaden the scope of attention and thought-action repertoires"</a:t>
            </a:r>
            <a:r>
              <a:rPr lang="en-US" sz="2000" i="1" dirty="0" smtClean="0">
                <a:effectLst/>
              </a:rPr>
              <a:t>. Cognition &amp; Emotion. </a:t>
            </a:r>
            <a:r>
              <a:rPr lang="en-US" sz="2000" b="1" i="1" dirty="0" smtClean="0">
                <a:effectLst/>
              </a:rPr>
              <a:t>19</a:t>
            </a:r>
            <a:r>
              <a:rPr lang="en-US" sz="2000" i="1" dirty="0" smtClean="0">
                <a:effectLst/>
              </a:rPr>
              <a:t> (3): 313–332.</a:t>
            </a:r>
          </a:p>
          <a:p>
            <a:endParaRPr lang="en-US" sz="1900" dirty="0" smtClean="0"/>
          </a:p>
          <a:p>
            <a:pPr marL="514350" indent="-514350">
              <a:buAutoNum type="arabicPeriod"/>
            </a:pPr>
            <a:r>
              <a:rPr lang="en-US" dirty="0" smtClean="0"/>
              <a:t>The ability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 smtClean="0"/>
              <a:t>realistic </a:t>
            </a:r>
            <a:r>
              <a:rPr lang="en-US" dirty="0" smtClean="0">
                <a:solidFill>
                  <a:srgbClr val="FF0000"/>
                </a:solidFill>
              </a:rPr>
              <a:t>plans</a:t>
            </a:r>
            <a:r>
              <a:rPr lang="en-US" dirty="0" smtClean="0"/>
              <a:t> and being capable of  taking the steps necessary to follow</a:t>
            </a:r>
            <a:r>
              <a:rPr lang="en-US" sz="1000" dirty="0"/>
              <a:t> </a:t>
            </a:r>
            <a:r>
              <a:rPr lang="en-US" dirty="0" smtClean="0"/>
              <a:t>  </a:t>
            </a:r>
          </a:p>
          <a:p>
            <a:pPr marL="514350" indent="-514350">
              <a:buAutoNum type="arabicPeriod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positive self-concept</a:t>
            </a:r>
            <a:r>
              <a:rPr lang="en-US" dirty="0" smtClean="0"/>
              <a:t> and confidence in one’s strengths and abilities</a:t>
            </a:r>
          </a:p>
          <a:p>
            <a:pPr marL="0" indent="0">
              <a:buNone/>
            </a:pPr>
            <a:r>
              <a:rPr lang="en-US" dirty="0" smtClean="0"/>
              <a:t>3.   </a:t>
            </a:r>
            <a:r>
              <a:rPr lang="en-US" dirty="0" smtClean="0">
                <a:solidFill>
                  <a:srgbClr val="FF0000"/>
                </a:solidFill>
              </a:rPr>
              <a:t>Communication</a:t>
            </a:r>
            <a:r>
              <a:rPr lang="en-US" dirty="0" smtClean="0"/>
              <a:t> and problem-solving </a:t>
            </a:r>
            <a:r>
              <a:rPr lang="en-US" dirty="0" smtClean="0">
                <a:solidFill>
                  <a:srgbClr val="FF0000"/>
                </a:solidFill>
              </a:rPr>
              <a:t>skills</a:t>
            </a:r>
          </a:p>
          <a:p>
            <a:pPr marL="514350" indent="-514350">
              <a:buAutoNum type="arabicPeriod" startAt="4"/>
            </a:pPr>
            <a:r>
              <a:rPr lang="en-US" dirty="0" smtClean="0"/>
              <a:t>The ability to </a:t>
            </a:r>
            <a:r>
              <a:rPr lang="en-US" dirty="0" smtClean="0">
                <a:solidFill>
                  <a:srgbClr val="FF0000"/>
                </a:solidFill>
              </a:rPr>
              <a:t>manage</a:t>
            </a:r>
            <a:r>
              <a:rPr lang="en-US" dirty="0" smtClean="0"/>
              <a:t> strong </a:t>
            </a:r>
            <a:r>
              <a:rPr lang="en-US" dirty="0" smtClean="0">
                <a:solidFill>
                  <a:srgbClr val="FF0000"/>
                </a:solidFill>
              </a:rPr>
              <a:t>impulses</a:t>
            </a:r>
            <a:r>
              <a:rPr lang="en-US" dirty="0" smtClean="0"/>
              <a:t> and feelings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1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1. The ability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 smtClean="0"/>
              <a:t>realistic </a:t>
            </a:r>
            <a:r>
              <a:rPr lang="en-US" dirty="0" smtClean="0">
                <a:solidFill>
                  <a:srgbClr val="FF0000"/>
                </a:solidFill>
              </a:rPr>
              <a:t>plans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844824"/>
            <a:ext cx="8646332" cy="428133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The </a:t>
            </a:r>
            <a:r>
              <a:rPr lang="nl-NL" dirty="0" err="1" smtClean="0"/>
              <a:t>structure</a:t>
            </a:r>
            <a:r>
              <a:rPr lang="nl-NL" dirty="0" smtClean="0"/>
              <a:t> of judo is </a:t>
            </a:r>
            <a:r>
              <a:rPr lang="nl-NL" dirty="0" err="1" smtClean="0"/>
              <a:t>functioning</a:t>
            </a:r>
            <a:r>
              <a:rPr lang="nl-NL" dirty="0" smtClean="0"/>
              <a:t> as a (</a:t>
            </a:r>
            <a:r>
              <a:rPr lang="nl-NL" dirty="0" err="1" smtClean="0"/>
              <a:t>external</a:t>
            </a:r>
            <a:r>
              <a:rPr lang="nl-NL" dirty="0" smtClean="0"/>
              <a:t>) plan</a:t>
            </a:r>
          </a:p>
          <a:p>
            <a:pPr marL="0" indent="0">
              <a:buNone/>
            </a:pPr>
            <a:endParaRPr lang="nl-NL" sz="1800" dirty="0"/>
          </a:p>
          <a:p>
            <a:pPr marL="514350" indent="-514350">
              <a:buAutoNum type="arabicPeriod"/>
            </a:pPr>
            <a:r>
              <a:rPr lang="nl-NL" sz="2600" dirty="0" err="1" smtClean="0"/>
              <a:t>Ritual</a:t>
            </a:r>
            <a:r>
              <a:rPr lang="nl-NL" sz="2600" dirty="0" smtClean="0"/>
              <a:t> of </a:t>
            </a:r>
            <a:r>
              <a:rPr lang="nl-NL" sz="2600" dirty="0" err="1" smtClean="0"/>
              <a:t>greeting</a:t>
            </a:r>
            <a:r>
              <a:rPr lang="nl-NL" sz="2600" dirty="0" smtClean="0"/>
              <a:t> on a </a:t>
            </a:r>
            <a:r>
              <a:rPr lang="nl-NL" sz="2600" dirty="0" err="1" smtClean="0"/>
              <a:t>fest</a:t>
            </a:r>
            <a:r>
              <a:rPr lang="nl-NL" sz="2600" dirty="0" smtClean="0"/>
              <a:t> spot, </a:t>
            </a:r>
          </a:p>
          <a:p>
            <a:pPr marL="514350" indent="-514350">
              <a:buAutoNum type="arabicPeriod"/>
            </a:pPr>
            <a:r>
              <a:rPr lang="nl-NL" sz="2600" dirty="0" err="1" smtClean="0"/>
              <a:t>Sign</a:t>
            </a:r>
            <a:r>
              <a:rPr lang="nl-NL" sz="2600" dirty="0" smtClean="0"/>
              <a:t> </a:t>
            </a:r>
            <a:r>
              <a:rPr lang="nl-NL" sz="2600" dirty="0" err="1" smtClean="0"/>
              <a:t>to</a:t>
            </a:r>
            <a:r>
              <a:rPr lang="nl-NL" sz="2600" dirty="0" smtClean="0"/>
              <a:t> begin (</a:t>
            </a:r>
            <a:r>
              <a:rPr lang="nl-NL" sz="2600" dirty="0" err="1" smtClean="0"/>
              <a:t>hajimé</a:t>
            </a:r>
            <a:r>
              <a:rPr lang="nl-NL" sz="2600" dirty="0" smtClean="0"/>
              <a:t>)</a:t>
            </a:r>
          </a:p>
          <a:p>
            <a:pPr marL="514350" indent="-514350">
              <a:buAutoNum type="arabicPeriod"/>
            </a:pPr>
            <a:r>
              <a:rPr lang="nl-NL" sz="2600" dirty="0" err="1" smtClean="0"/>
              <a:t>Each</a:t>
            </a:r>
            <a:r>
              <a:rPr lang="nl-NL" sz="2600" dirty="0" smtClean="0"/>
              <a:t> </a:t>
            </a:r>
            <a:r>
              <a:rPr lang="nl-NL" sz="2600" dirty="0" err="1" smtClean="0"/>
              <a:t>play</a:t>
            </a:r>
            <a:r>
              <a:rPr lang="nl-NL" sz="2600" dirty="0" smtClean="0"/>
              <a:t> </a:t>
            </a:r>
            <a:r>
              <a:rPr lang="nl-NL" sz="2600" dirty="0" err="1" smtClean="0"/>
              <a:t>for</a:t>
            </a:r>
            <a:r>
              <a:rPr lang="nl-NL" sz="2600" dirty="0" smtClean="0"/>
              <a:t> a short time</a:t>
            </a:r>
          </a:p>
          <a:p>
            <a:pPr marL="514350" indent="-514350">
              <a:buAutoNum type="arabicPeriod"/>
            </a:pPr>
            <a:r>
              <a:rPr lang="nl-NL" sz="2600" dirty="0" err="1" smtClean="0"/>
              <a:t>tapping</a:t>
            </a:r>
            <a:r>
              <a:rPr lang="nl-NL" sz="2600" dirty="0" smtClean="0"/>
              <a:t> = stop</a:t>
            </a:r>
          </a:p>
          <a:p>
            <a:pPr marL="514350" indent="-514350">
              <a:buAutoNum type="arabicPeriod"/>
            </a:pPr>
            <a:r>
              <a:rPr lang="nl-NL" sz="2600" dirty="0" smtClean="0"/>
              <a:t>Winning grip = max. 10 sec.</a:t>
            </a:r>
          </a:p>
          <a:p>
            <a:pPr marL="514350" indent="-514350">
              <a:buAutoNum type="arabicPeriod"/>
            </a:pPr>
            <a:r>
              <a:rPr lang="nl-NL" sz="2600" dirty="0" err="1" smtClean="0"/>
              <a:t>Sign</a:t>
            </a:r>
            <a:r>
              <a:rPr lang="nl-NL" sz="2600" dirty="0" smtClean="0"/>
              <a:t> </a:t>
            </a:r>
            <a:r>
              <a:rPr lang="nl-NL" sz="2600" dirty="0" err="1" smtClean="0"/>
              <a:t>to</a:t>
            </a:r>
            <a:r>
              <a:rPr lang="nl-NL" sz="2600" dirty="0" smtClean="0"/>
              <a:t> stop (maté)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38005"/>
            <a:ext cx="2669282" cy="28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7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 A </a:t>
            </a:r>
            <a:r>
              <a:rPr lang="en-US" dirty="0" smtClean="0">
                <a:solidFill>
                  <a:srgbClr val="FF0000"/>
                </a:solidFill>
              </a:rPr>
              <a:t>positive self-concept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72816"/>
            <a:ext cx="8856984" cy="46805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Judo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always</a:t>
            </a:r>
            <a:r>
              <a:rPr lang="nl-NL" dirty="0" smtClean="0"/>
              <a:t> leads </a:t>
            </a:r>
            <a:r>
              <a:rPr lang="nl-NL" dirty="0" err="1" smtClean="0"/>
              <a:t>to</a:t>
            </a:r>
            <a:r>
              <a:rPr lang="nl-NL" dirty="0" smtClean="0"/>
              <a:t> a (</a:t>
            </a:r>
            <a:r>
              <a:rPr lang="nl-NL" dirty="0" err="1" smtClean="0"/>
              <a:t>arranged</a:t>
            </a:r>
            <a:r>
              <a:rPr lang="nl-NL" dirty="0" smtClean="0"/>
              <a:t>) </a:t>
            </a:r>
            <a:r>
              <a:rPr lang="nl-NL" dirty="0" err="1" smtClean="0"/>
              <a:t>positive</a:t>
            </a:r>
            <a:r>
              <a:rPr lang="nl-NL" dirty="0" smtClean="0"/>
              <a:t> </a:t>
            </a:r>
            <a:r>
              <a:rPr lang="nl-NL" dirty="0" err="1" smtClean="0"/>
              <a:t>experience</a:t>
            </a:r>
            <a:r>
              <a:rPr lang="nl-NL" dirty="0" smtClean="0"/>
              <a:t> 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514350" indent="-514350">
              <a:buAutoNum type="arabicPeriod"/>
            </a:pPr>
            <a:r>
              <a:rPr lang="nl-NL" sz="2600" dirty="0" smtClean="0"/>
              <a:t>The jacket = save feeling = </a:t>
            </a:r>
            <a:r>
              <a:rPr lang="nl-NL" sz="2600" dirty="0" err="1" smtClean="0"/>
              <a:t>self-confidence</a:t>
            </a:r>
            <a:endParaRPr lang="nl-NL" sz="2600" dirty="0" smtClean="0"/>
          </a:p>
          <a:p>
            <a:pPr marL="514350" indent="-514350">
              <a:buAutoNum type="arabicPeriod"/>
            </a:pPr>
            <a:r>
              <a:rPr lang="nl-NL" sz="2600" dirty="0" smtClean="0"/>
              <a:t>The judoband = </a:t>
            </a:r>
            <a:r>
              <a:rPr lang="nl-NL" sz="2600" dirty="0" err="1" smtClean="0"/>
              <a:t>visual</a:t>
            </a:r>
            <a:r>
              <a:rPr lang="nl-NL" sz="2600" dirty="0" smtClean="0"/>
              <a:t> </a:t>
            </a:r>
            <a:r>
              <a:rPr lang="nl-NL" sz="2600" dirty="0" err="1" smtClean="0"/>
              <a:t>sign</a:t>
            </a:r>
            <a:r>
              <a:rPr lang="nl-NL" sz="2600" dirty="0" smtClean="0"/>
              <a:t> of </a:t>
            </a:r>
            <a:r>
              <a:rPr lang="nl-NL" sz="2600" dirty="0" err="1" smtClean="0"/>
              <a:t>reached</a:t>
            </a:r>
            <a:r>
              <a:rPr lang="nl-NL" sz="2600" dirty="0" smtClean="0"/>
              <a:t> succes</a:t>
            </a:r>
          </a:p>
          <a:p>
            <a:pPr marL="514350" indent="-514350">
              <a:buAutoNum type="arabicPeriod"/>
            </a:pPr>
            <a:r>
              <a:rPr lang="nl-NL" sz="2600" dirty="0"/>
              <a:t>D</a:t>
            </a:r>
            <a:r>
              <a:rPr lang="nl-NL" sz="2600" dirty="0" smtClean="0"/>
              <a:t>ifferent </a:t>
            </a:r>
            <a:r>
              <a:rPr lang="nl-NL" sz="2600" dirty="0" err="1" smtClean="0"/>
              <a:t>starting</a:t>
            </a:r>
            <a:r>
              <a:rPr lang="nl-NL" sz="2600" dirty="0" smtClean="0"/>
              <a:t> </a:t>
            </a:r>
            <a:r>
              <a:rPr lang="nl-NL" sz="2600" dirty="0" err="1" smtClean="0"/>
              <a:t>positions</a:t>
            </a:r>
            <a:r>
              <a:rPr lang="nl-NL" sz="2600" dirty="0" smtClean="0"/>
              <a:t> = </a:t>
            </a:r>
          </a:p>
          <a:p>
            <a:pPr marL="0" indent="0">
              <a:buNone/>
            </a:pPr>
            <a:r>
              <a:rPr lang="nl-NL" sz="2600" dirty="0"/>
              <a:t> </a:t>
            </a:r>
            <a:r>
              <a:rPr lang="nl-NL" sz="2600" dirty="0" smtClean="0"/>
              <a:t>       chance </a:t>
            </a:r>
            <a:r>
              <a:rPr lang="nl-NL" sz="2600" dirty="0" err="1" smtClean="0"/>
              <a:t>for</a:t>
            </a:r>
            <a:r>
              <a:rPr lang="nl-NL" sz="2600" dirty="0" smtClean="0"/>
              <a:t> </a:t>
            </a:r>
            <a:r>
              <a:rPr lang="nl-NL" sz="2600" dirty="0" err="1" smtClean="0"/>
              <a:t>everyone</a:t>
            </a:r>
            <a:endParaRPr lang="nl-NL" sz="2600" dirty="0" smtClean="0"/>
          </a:p>
          <a:p>
            <a:pPr marL="457200" indent="-457200">
              <a:buAutoNum type="arabicPeriod" startAt="4"/>
            </a:pPr>
            <a:r>
              <a:rPr lang="nl-NL" sz="2600" dirty="0" smtClean="0"/>
              <a:t> </a:t>
            </a:r>
            <a:r>
              <a:rPr lang="nl-NL" sz="2600" dirty="0" err="1" smtClean="0"/>
              <a:t>Positions</a:t>
            </a:r>
            <a:r>
              <a:rPr lang="nl-NL" sz="2600" dirty="0" smtClean="0"/>
              <a:t> on </a:t>
            </a:r>
            <a:r>
              <a:rPr lang="nl-NL" sz="2600" dirty="0" err="1" smtClean="0"/>
              <a:t>the</a:t>
            </a:r>
            <a:r>
              <a:rPr lang="nl-NL" sz="2600" dirty="0" smtClean="0"/>
              <a:t> </a:t>
            </a:r>
            <a:r>
              <a:rPr lang="nl-NL" sz="2600" dirty="0" err="1" smtClean="0"/>
              <a:t>ground</a:t>
            </a:r>
            <a:r>
              <a:rPr lang="nl-NL" sz="2600" dirty="0" smtClean="0"/>
              <a:t> = </a:t>
            </a:r>
          </a:p>
          <a:p>
            <a:pPr marL="0" indent="0">
              <a:buNone/>
            </a:pPr>
            <a:r>
              <a:rPr lang="nl-NL" sz="2600" dirty="0"/>
              <a:t> </a:t>
            </a:r>
            <a:r>
              <a:rPr lang="nl-NL" sz="2600" dirty="0" smtClean="0"/>
              <a:t>       </a:t>
            </a:r>
            <a:r>
              <a:rPr lang="nl-NL" sz="2600" dirty="0" err="1" smtClean="0"/>
              <a:t>everyone</a:t>
            </a:r>
            <a:r>
              <a:rPr lang="nl-NL" sz="2600" dirty="0" smtClean="0"/>
              <a:t> </a:t>
            </a:r>
            <a:r>
              <a:rPr lang="nl-NL" sz="2600" dirty="0" err="1" smtClean="0"/>
              <a:t>equal</a:t>
            </a:r>
            <a:r>
              <a:rPr lang="nl-NL" sz="2600" dirty="0" smtClean="0"/>
              <a:t> </a:t>
            </a:r>
            <a:r>
              <a:rPr lang="nl-NL" sz="2600" dirty="0" err="1" smtClean="0"/>
              <a:t>and</a:t>
            </a:r>
            <a:r>
              <a:rPr lang="nl-NL" sz="2600" dirty="0" smtClean="0"/>
              <a:t> low</a:t>
            </a:r>
          </a:p>
          <a:p>
            <a:pPr marL="457200" indent="-457200">
              <a:buAutoNum type="arabicPeriod" startAt="5"/>
            </a:pPr>
            <a:r>
              <a:rPr lang="nl-NL" sz="2600" dirty="0" smtClean="0"/>
              <a:t> </a:t>
            </a:r>
            <a:r>
              <a:rPr lang="nl-NL" sz="2600" dirty="0" err="1" smtClean="0"/>
              <a:t>Added</a:t>
            </a:r>
            <a:r>
              <a:rPr lang="nl-NL" sz="2600" dirty="0" smtClean="0"/>
              <a:t> factor of </a:t>
            </a:r>
            <a:r>
              <a:rPr lang="nl-NL" sz="2600" dirty="0" err="1" smtClean="0"/>
              <a:t>luck</a:t>
            </a:r>
            <a:r>
              <a:rPr lang="nl-NL" sz="2600" dirty="0" smtClean="0"/>
              <a:t> = succes </a:t>
            </a:r>
            <a:r>
              <a:rPr lang="nl-NL" sz="2600" dirty="0" err="1" smtClean="0"/>
              <a:t>always</a:t>
            </a:r>
            <a:r>
              <a:rPr lang="nl-NL" sz="2600" dirty="0" smtClean="0"/>
              <a:t> </a:t>
            </a:r>
          </a:p>
          <a:p>
            <a:pPr marL="0" indent="0">
              <a:buNone/>
            </a:pPr>
            <a:r>
              <a:rPr lang="nl-NL" sz="2600" dirty="0" smtClean="0"/>
              <a:t>        </a:t>
            </a:r>
            <a:r>
              <a:rPr lang="nl-NL" sz="2600" dirty="0" err="1" smtClean="0"/>
              <a:t>possible</a:t>
            </a:r>
            <a:endParaRPr lang="nl-NL" sz="26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85592"/>
            <a:ext cx="3059832" cy="3059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 </a:t>
            </a:r>
            <a:r>
              <a:rPr lang="en-US" dirty="0" smtClean="0">
                <a:solidFill>
                  <a:srgbClr val="FF0000"/>
                </a:solidFill>
              </a:rPr>
              <a:t>Communication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skills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3000" dirty="0" smtClean="0"/>
          </a:p>
          <a:p>
            <a:pPr marL="0" indent="0">
              <a:buNone/>
            </a:pPr>
            <a:r>
              <a:rPr lang="nl-NL" sz="3000" dirty="0" smtClean="0"/>
              <a:t>Judo has his </a:t>
            </a:r>
            <a:r>
              <a:rPr lang="nl-NL" sz="3000" dirty="0" err="1" smtClean="0"/>
              <a:t>own</a:t>
            </a:r>
            <a:r>
              <a:rPr lang="nl-NL" sz="3000" dirty="0" smtClean="0"/>
              <a:t> </a:t>
            </a:r>
            <a:r>
              <a:rPr lang="nl-NL" sz="3000" dirty="0" err="1" smtClean="0"/>
              <a:t>fixed</a:t>
            </a:r>
            <a:r>
              <a:rPr lang="nl-NL" sz="3000" dirty="0" smtClean="0"/>
              <a:t> </a:t>
            </a:r>
            <a:r>
              <a:rPr lang="nl-NL" sz="3000" dirty="0" err="1" smtClean="0"/>
              <a:t>communication</a:t>
            </a:r>
            <a:r>
              <a:rPr lang="nl-NL" sz="3000" dirty="0" smtClean="0"/>
              <a:t> (‘</a:t>
            </a:r>
            <a:r>
              <a:rPr lang="nl-NL" sz="3000" dirty="0" err="1" smtClean="0"/>
              <a:t>habits</a:t>
            </a:r>
            <a:r>
              <a:rPr lang="nl-NL" sz="3000" dirty="0" smtClean="0"/>
              <a:t>’)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sz="2400" dirty="0" smtClean="0"/>
              <a:t> </a:t>
            </a:r>
            <a:r>
              <a:rPr lang="nl-NL" sz="2400" dirty="0" err="1" smtClean="0"/>
              <a:t>Tapping</a:t>
            </a:r>
            <a:r>
              <a:rPr lang="nl-NL" sz="2400" dirty="0" smtClean="0"/>
              <a:t> = stop</a:t>
            </a:r>
          </a:p>
          <a:p>
            <a:pPr marL="514350" indent="-514350">
              <a:buAutoNum type="arabicPeriod"/>
            </a:pPr>
            <a:r>
              <a:rPr lang="nl-NL" sz="2400" dirty="0" smtClean="0"/>
              <a:t>Grip on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head</a:t>
            </a:r>
            <a:r>
              <a:rPr lang="nl-NL" sz="2400" dirty="0" smtClean="0"/>
              <a:t> = </a:t>
            </a:r>
            <a:r>
              <a:rPr lang="nl-NL" sz="2400" dirty="0" err="1" smtClean="0"/>
              <a:t>forbidden</a:t>
            </a:r>
            <a:r>
              <a:rPr lang="nl-NL" sz="2400" dirty="0" smtClean="0"/>
              <a:t> </a:t>
            </a:r>
          </a:p>
          <a:p>
            <a:pPr marL="514350" indent="-514350">
              <a:buAutoNum type="arabicPeriod"/>
            </a:pPr>
            <a:r>
              <a:rPr lang="nl-NL" sz="2400" dirty="0" err="1" smtClean="0"/>
              <a:t>After</a:t>
            </a:r>
            <a:r>
              <a:rPr lang="nl-NL" sz="2400" dirty="0" smtClean="0"/>
              <a:t> 10 sec. </a:t>
            </a:r>
            <a:r>
              <a:rPr lang="nl-NL" sz="2400" dirty="0" err="1" smtClean="0"/>
              <a:t>you</a:t>
            </a:r>
            <a:r>
              <a:rPr lang="nl-NL" sz="2400" dirty="0" smtClean="0"/>
              <a:t> have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loosen</a:t>
            </a:r>
            <a:r>
              <a:rPr lang="nl-NL" sz="2400" dirty="0" smtClean="0"/>
              <a:t> </a:t>
            </a:r>
            <a:r>
              <a:rPr lang="nl-NL" sz="2400" dirty="0" err="1" smtClean="0"/>
              <a:t>your</a:t>
            </a:r>
            <a:r>
              <a:rPr lang="nl-NL" sz="2400" dirty="0" smtClean="0"/>
              <a:t> grip</a:t>
            </a:r>
          </a:p>
          <a:p>
            <a:pPr marL="514350" indent="-514350">
              <a:buAutoNum type="arabicPeriod"/>
            </a:pPr>
            <a:r>
              <a:rPr lang="nl-NL" sz="2400" dirty="0" smtClean="0"/>
              <a:t>A </a:t>
            </a:r>
            <a:r>
              <a:rPr lang="nl-NL" sz="2400" dirty="0" err="1" smtClean="0"/>
              <a:t>higher</a:t>
            </a:r>
            <a:r>
              <a:rPr lang="nl-NL" sz="2400" dirty="0" smtClean="0"/>
              <a:t> </a:t>
            </a:r>
            <a:r>
              <a:rPr lang="nl-NL" sz="2400" dirty="0" err="1" smtClean="0"/>
              <a:t>colorband</a:t>
            </a:r>
            <a:r>
              <a:rPr lang="nl-NL" sz="2400" dirty="0" smtClean="0"/>
              <a:t> = </a:t>
            </a:r>
            <a:r>
              <a:rPr lang="nl-NL" sz="2400" dirty="0" err="1" smtClean="0"/>
              <a:t>careful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/>
              <a:t> </a:t>
            </a:r>
            <a:r>
              <a:rPr lang="nl-NL" sz="2400" dirty="0" smtClean="0"/>
              <a:t>       a </a:t>
            </a:r>
            <a:r>
              <a:rPr lang="nl-NL" sz="2400" dirty="0" err="1" smtClean="0"/>
              <a:t>lower</a:t>
            </a:r>
            <a:r>
              <a:rPr lang="nl-NL" sz="2400" dirty="0" smtClean="0"/>
              <a:t> </a:t>
            </a:r>
            <a:r>
              <a:rPr lang="nl-NL" sz="2400" dirty="0" err="1" smtClean="0"/>
              <a:t>colorband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5.    </a:t>
            </a:r>
            <a:r>
              <a:rPr lang="nl-NL" sz="2400" dirty="0" err="1" smtClean="0"/>
              <a:t>After</a:t>
            </a:r>
            <a:r>
              <a:rPr lang="nl-NL" sz="2400" dirty="0" smtClean="0"/>
              <a:t> winning, </a:t>
            </a:r>
            <a:r>
              <a:rPr lang="nl-NL" sz="2400" dirty="0" err="1" smtClean="0"/>
              <a:t>you</a:t>
            </a:r>
            <a:r>
              <a:rPr lang="nl-NL" sz="2400" dirty="0" smtClean="0"/>
              <a:t> </a:t>
            </a:r>
            <a:r>
              <a:rPr lang="nl-NL" sz="2400" dirty="0" err="1" smtClean="0"/>
              <a:t>give</a:t>
            </a:r>
            <a:r>
              <a:rPr lang="nl-NL" sz="2400" dirty="0" smtClean="0"/>
              <a:t> </a:t>
            </a:r>
            <a:r>
              <a:rPr lang="nl-NL" sz="2400" dirty="0" err="1" smtClean="0"/>
              <a:t>space</a:t>
            </a:r>
            <a:r>
              <a:rPr lang="nl-NL" sz="2400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03" y="5085184"/>
            <a:ext cx="35433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1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The ability to </a:t>
            </a:r>
            <a:r>
              <a:rPr lang="en-US" dirty="0" smtClean="0">
                <a:solidFill>
                  <a:srgbClr val="FF0000"/>
                </a:solidFill>
              </a:rPr>
              <a:t>manage</a:t>
            </a:r>
            <a:r>
              <a:rPr lang="en-US" dirty="0" smtClean="0"/>
              <a:t> strong </a:t>
            </a:r>
            <a:r>
              <a:rPr lang="en-US" dirty="0" smtClean="0">
                <a:solidFill>
                  <a:srgbClr val="FF0000"/>
                </a:solidFill>
              </a:rPr>
              <a:t>impulses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Judo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contain</a:t>
            </a:r>
            <a:r>
              <a:rPr lang="nl-NL" dirty="0" smtClean="0"/>
              <a:t> </a:t>
            </a:r>
            <a:r>
              <a:rPr lang="nl-NL" dirty="0" err="1" smtClean="0"/>
              <a:t>negative</a:t>
            </a:r>
            <a:r>
              <a:rPr lang="nl-NL" dirty="0" smtClean="0"/>
              <a:t> </a:t>
            </a:r>
            <a:r>
              <a:rPr lang="nl-NL" dirty="0" err="1"/>
              <a:t>i</a:t>
            </a:r>
            <a:r>
              <a:rPr lang="nl-NL" dirty="0" err="1" smtClean="0"/>
              <a:t>mpulses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:</a:t>
            </a:r>
          </a:p>
          <a:p>
            <a:pPr marL="0" indent="0">
              <a:buNone/>
            </a:pPr>
            <a:endParaRPr lang="nl-NL" dirty="0"/>
          </a:p>
          <a:p>
            <a:pPr marL="457200" indent="-457200">
              <a:buAutoNum type="arabicPeriod"/>
            </a:pPr>
            <a:r>
              <a:rPr lang="nl-NL" sz="2400" dirty="0" err="1" smtClean="0"/>
              <a:t>Variation</a:t>
            </a:r>
            <a:r>
              <a:rPr lang="nl-NL" sz="2400" dirty="0" smtClean="0"/>
              <a:t> </a:t>
            </a:r>
            <a:r>
              <a:rPr lang="nl-NL" sz="2400" dirty="0"/>
              <a:t>in </a:t>
            </a:r>
            <a:r>
              <a:rPr lang="nl-NL" sz="2400" dirty="0" err="1"/>
              <a:t>playform</a:t>
            </a:r>
            <a:r>
              <a:rPr lang="nl-NL" sz="2400" dirty="0"/>
              <a:t> </a:t>
            </a:r>
            <a:r>
              <a:rPr lang="nl-NL" sz="2400" dirty="0" err="1"/>
              <a:t>with</a:t>
            </a:r>
            <a:r>
              <a:rPr lang="nl-NL" sz="2400" dirty="0"/>
              <a:t> more or </a:t>
            </a:r>
            <a:r>
              <a:rPr lang="nl-NL" sz="2400" dirty="0" err="1"/>
              <a:t>less</a:t>
            </a:r>
            <a:r>
              <a:rPr lang="nl-NL" sz="2400" dirty="0"/>
              <a:t> </a:t>
            </a:r>
            <a:r>
              <a:rPr lang="nl-NL" sz="2400" dirty="0" err="1"/>
              <a:t>space</a:t>
            </a:r>
            <a:endParaRPr lang="nl-NL" sz="2400" dirty="0"/>
          </a:p>
          <a:p>
            <a:pPr marL="457200" indent="-457200">
              <a:buAutoNum type="arabicPeriod"/>
            </a:pPr>
            <a:r>
              <a:rPr lang="nl-NL" sz="2400" dirty="0"/>
              <a:t>Using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commands</a:t>
            </a:r>
            <a:r>
              <a:rPr lang="nl-NL" sz="2400" dirty="0"/>
              <a:t> of </a:t>
            </a:r>
            <a:r>
              <a:rPr lang="nl-NL" sz="2400" i="1" dirty="0" err="1"/>
              <a:t>hajimé</a:t>
            </a:r>
            <a:r>
              <a:rPr lang="nl-NL" sz="2400" i="1" dirty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i="1" dirty="0" smtClean="0"/>
              <a:t>maté</a:t>
            </a:r>
            <a:endParaRPr lang="nl-NL" sz="2400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nl-NL" sz="2400" dirty="0" err="1"/>
              <a:t>Possibility</a:t>
            </a:r>
            <a:r>
              <a:rPr lang="nl-NL" sz="2400" dirty="0"/>
              <a:t> in </a:t>
            </a:r>
            <a:r>
              <a:rPr lang="nl-NL" sz="2400" dirty="0" err="1"/>
              <a:t>using</a:t>
            </a:r>
            <a:r>
              <a:rPr lang="nl-NL" sz="2400" dirty="0"/>
              <a:t> </a:t>
            </a:r>
            <a:r>
              <a:rPr lang="nl-NL" sz="2400" dirty="0" err="1"/>
              <a:t>the</a:t>
            </a:r>
            <a:r>
              <a:rPr lang="nl-NL" sz="2400" dirty="0"/>
              <a:t> </a:t>
            </a:r>
            <a:r>
              <a:rPr lang="nl-NL" sz="2400" dirty="0" err="1"/>
              <a:t>playground</a:t>
            </a:r>
            <a:r>
              <a:rPr lang="nl-NL" sz="2400" dirty="0"/>
              <a:t> </a:t>
            </a: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/>
              <a:t>       or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resting-place</a:t>
            </a:r>
            <a:endParaRPr lang="nl-NL" sz="2400" dirty="0" smtClean="0"/>
          </a:p>
          <a:p>
            <a:pPr marL="457200" indent="-457200">
              <a:buAutoNum type="arabicPeriod" startAt="4"/>
            </a:pPr>
            <a:r>
              <a:rPr lang="nl-NL" sz="2400" dirty="0" err="1" smtClean="0"/>
              <a:t>Choise</a:t>
            </a:r>
            <a:r>
              <a:rPr lang="nl-NL" sz="2400" dirty="0" smtClean="0"/>
              <a:t> in (power of) partner</a:t>
            </a: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5.    </a:t>
            </a:r>
            <a:r>
              <a:rPr lang="nl-NL" sz="2400" dirty="0" err="1" smtClean="0"/>
              <a:t>Choise</a:t>
            </a:r>
            <a:r>
              <a:rPr lang="nl-NL" sz="2400" dirty="0" smtClean="0"/>
              <a:t> </a:t>
            </a:r>
            <a:r>
              <a:rPr lang="nl-NL" sz="2400" dirty="0" err="1" smtClean="0"/>
              <a:t>how</a:t>
            </a:r>
            <a:r>
              <a:rPr lang="nl-NL" sz="2400" dirty="0" smtClean="0"/>
              <a:t> </a:t>
            </a:r>
            <a:r>
              <a:rPr lang="nl-NL" sz="2400" dirty="0" err="1"/>
              <a:t>many</a:t>
            </a:r>
            <a:r>
              <a:rPr lang="nl-NL" sz="2400" dirty="0"/>
              <a:t> </a:t>
            </a:r>
            <a:r>
              <a:rPr lang="nl-NL" sz="2400" dirty="0" smtClean="0"/>
              <a:t>partners</a:t>
            </a:r>
          </a:p>
          <a:p>
            <a:pPr marL="0" indent="0">
              <a:buNone/>
            </a:pPr>
            <a:r>
              <a:rPr lang="nl-NL" sz="2400" dirty="0" smtClean="0"/>
              <a:t>6.    </a:t>
            </a:r>
            <a:r>
              <a:rPr lang="nl-NL" sz="2400" dirty="0" err="1" smtClean="0"/>
              <a:t>Difference</a:t>
            </a:r>
            <a:r>
              <a:rPr lang="nl-NL" sz="2400" dirty="0" smtClean="0"/>
              <a:t> in </a:t>
            </a:r>
            <a:r>
              <a:rPr lang="nl-NL" sz="2400" dirty="0" err="1" smtClean="0"/>
              <a:t>roles</a:t>
            </a:r>
            <a:r>
              <a:rPr lang="nl-NL" sz="2400" dirty="0" smtClean="0"/>
              <a:t> </a:t>
            </a:r>
            <a:endParaRPr lang="nl-NL" sz="2400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 smtClean="0"/>
          </a:p>
          <a:p>
            <a:pPr marL="514350" indent="-514350">
              <a:buAutoNum type="arabicPeriod"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18578"/>
            <a:ext cx="3933477" cy="221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6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transfer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 err="1" smtClean="0"/>
              <a:t>Although</a:t>
            </a:r>
            <a:r>
              <a:rPr lang="nl-NL" dirty="0" smtClean="0"/>
              <a:t> Judo offers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sz="3600" b="1" dirty="0" err="1" smtClean="0">
                <a:solidFill>
                  <a:srgbClr val="FFFF00"/>
                </a:solidFill>
              </a:rPr>
              <a:t>external</a:t>
            </a:r>
            <a:r>
              <a:rPr lang="nl-NL" sz="3600" b="1" dirty="0" smtClean="0">
                <a:solidFill>
                  <a:srgbClr val="FFFF00"/>
                </a:solidFill>
              </a:rPr>
              <a:t> frame </a:t>
            </a:r>
            <a:r>
              <a:rPr lang="nl-NL" dirty="0" smtClean="0"/>
              <a:t>of coping </a:t>
            </a:r>
            <a:r>
              <a:rPr lang="nl-NL" dirty="0" err="1" smtClean="0"/>
              <a:t>technics</a:t>
            </a:r>
            <a:r>
              <a:rPr lang="nl-NL" dirty="0" smtClean="0"/>
              <a:t>… 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… </a:t>
            </a:r>
            <a:r>
              <a:rPr lang="nl-NL" dirty="0" err="1" smtClean="0"/>
              <a:t>after</a:t>
            </a:r>
            <a:r>
              <a:rPr lang="nl-NL" dirty="0" smtClean="0"/>
              <a:t> a </a:t>
            </a:r>
            <a:r>
              <a:rPr lang="nl-NL" dirty="0" err="1" smtClean="0"/>
              <a:t>while</a:t>
            </a:r>
            <a:r>
              <a:rPr lang="nl-NL" dirty="0" smtClean="0"/>
              <a:t>, 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S-R </a:t>
            </a:r>
            <a:r>
              <a:rPr lang="nl-NL" dirty="0" err="1" smtClean="0"/>
              <a:t>conditioning</a:t>
            </a:r>
            <a:endParaRPr lang="nl-NL" dirty="0" smtClean="0"/>
          </a:p>
          <a:p>
            <a:pPr marL="0" indent="0">
              <a:buNone/>
            </a:pP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will</a:t>
            </a:r>
            <a:r>
              <a:rPr lang="nl-NL" dirty="0" smtClean="0"/>
              <a:t> </a:t>
            </a:r>
            <a:r>
              <a:rPr lang="nl-NL" dirty="0" err="1" smtClean="0"/>
              <a:t>become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</a:t>
            </a:r>
            <a:r>
              <a:rPr lang="nl-NL" dirty="0" err="1" smtClean="0"/>
              <a:t>internal</a:t>
            </a:r>
            <a:r>
              <a:rPr lang="nl-NL" dirty="0" smtClean="0"/>
              <a:t> frame </a:t>
            </a:r>
            <a:r>
              <a:rPr lang="nl-NL" dirty="0" err="1" smtClean="0"/>
              <a:t>with</a:t>
            </a:r>
            <a:r>
              <a:rPr lang="nl-NL" dirty="0" smtClean="0"/>
              <a:t> a lot of</a:t>
            </a:r>
          </a:p>
          <a:p>
            <a:pPr marL="0" indent="0">
              <a:buNone/>
            </a:pPr>
            <a:r>
              <a:rPr lang="nl-NL" dirty="0" err="1"/>
              <a:t>u</a:t>
            </a:r>
            <a:r>
              <a:rPr lang="nl-NL" dirty="0" err="1" smtClean="0"/>
              <a:t>seful</a:t>
            </a:r>
            <a:r>
              <a:rPr lang="nl-NL" dirty="0" smtClean="0"/>
              <a:t> </a:t>
            </a:r>
            <a:r>
              <a:rPr lang="nl-NL" sz="3600" b="1" dirty="0" smtClean="0">
                <a:solidFill>
                  <a:srgbClr val="FFFF00"/>
                </a:solidFill>
              </a:rPr>
              <a:t>bagage </a:t>
            </a:r>
            <a:r>
              <a:rPr lang="nl-NL" sz="3600" b="1" dirty="0" err="1" smtClean="0">
                <a:solidFill>
                  <a:srgbClr val="FFFF00"/>
                </a:solidFill>
              </a:rPr>
              <a:t>for</a:t>
            </a:r>
            <a:r>
              <a:rPr lang="nl-NL" sz="3600" b="1" dirty="0" smtClean="0">
                <a:solidFill>
                  <a:srgbClr val="FFFF00"/>
                </a:solidFill>
              </a:rPr>
              <a:t> </a:t>
            </a:r>
            <a:r>
              <a:rPr lang="nl-NL" sz="3600" b="1" dirty="0" err="1" smtClean="0">
                <a:solidFill>
                  <a:srgbClr val="FFFF00"/>
                </a:solidFill>
              </a:rPr>
              <a:t>resilience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4864"/>
            <a:ext cx="252028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8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0070C0"/>
                </a:solidFill>
              </a:rPr>
              <a:t>Why</a:t>
            </a:r>
            <a:r>
              <a:rPr lang="nl-NL" b="1" dirty="0" smtClean="0">
                <a:solidFill>
                  <a:srgbClr val="0070C0"/>
                </a:solidFill>
              </a:rPr>
              <a:t> </a:t>
            </a:r>
            <a:r>
              <a:rPr lang="nl-NL" b="1" dirty="0" err="1" smtClean="0">
                <a:solidFill>
                  <a:srgbClr val="0070C0"/>
                </a:solidFill>
              </a:rPr>
              <a:t>specially</a:t>
            </a:r>
            <a:r>
              <a:rPr lang="nl-NL" b="1" dirty="0" smtClean="0">
                <a:solidFill>
                  <a:srgbClr val="0070C0"/>
                </a:solidFill>
              </a:rPr>
              <a:t> </a:t>
            </a:r>
            <a:r>
              <a:rPr lang="nl-NL" b="1" dirty="0" err="1" smtClean="0">
                <a:solidFill>
                  <a:srgbClr val="0070C0"/>
                </a:solidFill>
              </a:rPr>
              <a:t>with</a:t>
            </a:r>
            <a:r>
              <a:rPr lang="nl-NL" b="1" dirty="0" smtClean="0">
                <a:solidFill>
                  <a:srgbClr val="0070C0"/>
                </a:solidFill>
              </a:rPr>
              <a:t> </a:t>
            </a:r>
            <a:r>
              <a:rPr lang="nl-NL" b="1" dirty="0" err="1" smtClean="0">
                <a:solidFill>
                  <a:srgbClr val="0070C0"/>
                </a:solidFill>
              </a:rPr>
              <a:t>autistic</a:t>
            </a:r>
            <a:r>
              <a:rPr lang="nl-NL" b="1" dirty="0" smtClean="0">
                <a:solidFill>
                  <a:srgbClr val="0070C0"/>
                </a:solidFill>
              </a:rPr>
              <a:t> </a:t>
            </a:r>
            <a:r>
              <a:rPr lang="nl-NL" b="1" dirty="0" err="1" smtClean="0">
                <a:solidFill>
                  <a:srgbClr val="0070C0"/>
                </a:solidFill>
              </a:rPr>
              <a:t>children</a:t>
            </a:r>
            <a:r>
              <a:rPr lang="nl-NL" b="1" dirty="0" smtClean="0">
                <a:solidFill>
                  <a:srgbClr val="0070C0"/>
                </a:solidFill>
              </a:rPr>
              <a:t> ?</a:t>
            </a: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23528" y="1600200"/>
            <a:ext cx="8640960" cy="5141168"/>
          </a:xfrm>
        </p:spPr>
        <p:txBody>
          <a:bodyPr>
            <a:normAutofit fontScale="92500"/>
          </a:bodyPr>
          <a:lstStyle/>
          <a:p>
            <a:r>
              <a:rPr lang="nl-NL" smtClean="0"/>
              <a:t>See </a:t>
            </a:r>
            <a:r>
              <a:rPr lang="nl-NL" dirty="0" smtClean="0"/>
              <a:t>Judo Zwolle </a:t>
            </a:r>
            <a:r>
              <a:rPr lang="nl-NL" smtClean="0"/>
              <a:t>(movie SIO)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ASS </a:t>
            </a:r>
            <a:r>
              <a:rPr lang="nl-NL" dirty="0" err="1" smtClean="0"/>
              <a:t>children</a:t>
            </a:r>
            <a:r>
              <a:rPr lang="nl-NL" dirty="0"/>
              <a:t> </a:t>
            </a:r>
            <a:r>
              <a:rPr lang="nl-NL" dirty="0" smtClean="0"/>
              <a:t>have low </a:t>
            </a:r>
            <a:r>
              <a:rPr lang="nl-NL" dirty="0" err="1" smtClean="0"/>
              <a:t>resilience</a:t>
            </a:r>
            <a:endParaRPr lang="nl-NL" dirty="0" smtClean="0"/>
          </a:p>
          <a:p>
            <a:r>
              <a:rPr lang="nl-NL" dirty="0" smtClean="0"/>
              <a:t>ASS </a:t>
            </a:r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/</a:t>
            </a:r>
            <a:r>
              <a:rPr lang="nl-NL" dirty="0" err="1" smtClean="0"/>
              <a:t>likes</a:t>
            </a:r>
            <a:r>
              <a:rPr lang="nl-NL" dirty="0" smtClean="0"/>
              <a:t> </a:t>
            </a:r>
            <a:r>
              <a:rPr lang="nl-NL" dirty="0" err="1" smtClean="0"/>
              <a:t>stucture</a:t>
            </a:r>
            <a:endParaRPr lang="nl-NL" dirty="0" smtClean="0"/>
          </a:p>
          <a:p>
            <a:r>
              <a:rPr lang="nl-NL" dirty="0" smtClean="0"/>
              <a:t>ASS </a:t>
            </a:r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needs</a:t>
            </a:r>
            <a:r>
              <a:rPr lang="nl-NL" dirty="0" smtClean="0"/>
              <a:t>/</a:t>
            </a:r>
            <a:r>
              <a:rPr lang="nl-NL" dirty="0" err="1" smtClean="0"/>
              <a:t>likes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concrete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rituals</a:t>
            </a:r>
            <a:r>
              <a:rPr lang="nl-NL" dirty="0" smtClean="0"/>
              <a:t> Judo </a:t>
            </a:r>
            <a:r>
              <a:rPr lang="nl-NL" dirty="0" err="1" smtClean="0"/>
              <a:t>can</a:t>
            </a:r>
            <a:r>
              <a:rPr lang="nl-NL" dirty="0" smtClean="0"/>
              <a:t> offer</a:t>
            </a:r>
          </a:p>
          <a:p>
            <a:r>
              <a:rPr lang="nl-NL" dirty="0" smtClean="0"/>
              <a:t>ASS </a:t>
            </a:r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likes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jacket as ‘body – </a:t>
            </a:r>
            <a:r>
              <a:rPr lang="nl-NL" dirty="0" err="1" smtClean="0"/>
              <a:t>protection</a:t>
            </a:r>
            <a:r>
              <a:rPr lang="nl-NL" dirty="0" smtClean="0"/>
              <a:t>’</a:t>
            </a:r>
          </a:p>
          <a:p>
            <a:r>
              <a:rPr lang="nl-NL" dirty="0" smtClean="0"/>
              <a:t>ASS </a:t>
            </a:r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likes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benefits </a:t>
            </a:r>
            <a:r>
              <a:rPr lang="nl-NL" dirty="0" err="1" smtClean="0"/>
              <a:t>written</a:t>
            </a:r>
            <a:r>
              <a:rPr lang="nl-NL" dirty="0" smtClean="0"/>
              <a:t> </a:t>
            </a:r>
            <a:r>
              <a:rPr lang="nl-NL" dirty="0" err="1" smtClean="0"/>
              <a:t>before</a:t>
            </a:r>
            <a:endParaRPr lang="nl-NL" dirty="0" smtClean="0"/>
          </a:p>
          <a:p>
            <a:r>
              <a:rPr lang="nl-NL" dirty="0" smtClean="0"/>
              <a:t>Judo </a:t>
            </a:r>
            <a:r>
              <a:rPr lang="nl-NL" dirty="0" err="1" smtClean="0"/>
              <a:t>gives</a:t>
            </a:r>
            <a:r>
              <a:rPr lang="nl-NL" dirty="0" smtClean="0"/>
              <a:t> </a:t>
            </a:r>
            <a:r>
              <a:rPr lang="nl-NL" dirty="0" err="1" smtClean="0"/>
              <a:t>boundaries</a:t>
            </a:r>
            <a:r>
              <a:rPr lang="nl-NL" dirty="0" smtClean="0"/>
              <a:t>,    etc. 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061" y="1052736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err="1">
                <a:solidFill>
                  <a:srgbClr val="0070C0"/>
                </a:solidFill>
              </a:rPr>
              <a:t>Difference</a:t>
            </a:r>
            <a:r>
              <a:rPr lang="nl-NL" b="1" dirty="0">
                <a:solidFill>
                  <a:srgbClr val="0070C0"/>
                </a:solidFill>
              </a:rPr>
              <a:t> Judo </a:t>
            </a:r>
            <a:r>
              <a:rPr lang="nl-NL" b="1" dirty="0" err="1">
                <a:solidFill>
                  <a:srgbClr val="0070C0"/>
                </a:solidFill>
              </a:rPr>
              <a:t>and</a:t>
            </a:r>
            <a:r>
              <a:rPr lang="nl-NL" b="1" dirty="0">
                <a:solidFill>
                  <a:srgbClr val="0070C0"/>
                </a:solidFill>
              </a:rPr>
              <a:t> </a:t>
            </a:r>
            <a:r>
              <a:rPr lang="nl-NL" b="1" dirty="0" err="1">
                <a:solidFill>
                  <a:srgbClr val="0070C0"/>
                </a:solidFill>
              </a:rPr>
              <a:t>Rough</a:t>
            </a:r>
            <a:r>
              <a:rPr lang="nl-NL" b="1" dirty="0">
                <a:solidFill>
                  <a:srgbClr val="0070C0"/>
                </a:solidFill>
              </a:rPr>
              <a:t> </a:t>
            </a:r>
            <a:r>
              <a:rPr lang="nl-NL" b="1" dirty="0" smtClean="0">
                <a:solidFill>
                  <a:srgbClr val="0070C0"/>
                </a:solidFill>
              </a:rPr>
              <a:t/>
            </a:r>
            <a:br>
              <a:rPr lang="nl-NL" b="1" dirty="0" smtClean="0">
                <a:solidFill>
                  <a:srgbClr val="0070C0"/>
                </a:solidFill>
              </a:rPr>
            </a:br>
            <a:r>
              <a:rPr lang="nl-NL" b="1" dirty="0" err="1" smtClean="0">
                <a:solidFill>
                  <a:srgbClr val="0070C0"/>
                </a:solidFill>
              </a:rPr>
              <a:t>and</a:t>
            </a:r>
            <a:r>
              <a:rPr lang="nl-NL" b="1" dirty="0" smtClean="0">
                <a:solidFill>
                  <a:srgbClr val="0070C0"/>
                </a:solidFill>
              </a:rPr>
              <a:t> </a:t>
            </a:r>
            <a:r>
              <a:rPr lang="nl-NL" b="1" dirty="0" err="1">
                <a:solidFill>
                  <a:srgbClr val="0070C0"/>
                </a:solidFill>
              </a:rPr>
              <a:t>Tumble</a:t>
            </a:r>
            <a:r>
              <a:rPr lang="nl-NL" b="1" dirty="0">
                <a:solidFill>
                  <a:srgbClr val="0070C0"/>
                </a:solidFill>
              </a:rPr>
              <a:t> Play ?</a:t>
            </a:r>
            <a:br>
              <a:rPr lang="nl-NL" b="1" dirty="0">
                <a:solidFill>
                  <a:srgbClr val="0070C0"/>
                </a:solidFill>
              </a:rPr>
            </a:br>
            <a:endParaRPr lang="nl-NL" b="1" dirty="0">
              <a:solidFill>
                <a:srgbClr val="0070C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dirty="0" err="1" smtClean="0"/>
              <a:t>What’s</a:t>
            </a:r>
            <a:r>
              <a:rPr lang="nl-NL" dirty="0" smtClean="0"/>
              <a:t> in a name….</a:t>
            </a:r>
          </a:p>
          <a:p>
            <a:pPr marL="0" indent="0">
              <a:buNone/>
            </a:pPr>
            <a:r>
              <a:rPr lang="nl-NL" dirty="0" smtClean="0"/>
              <a:t>    </a:t>
            </a:r>
            <a:r>
              <a:rPr lang="nl-NL" sz="2400" dirty="0" smtClean="0"/>
              <a:t>judo = official sport, </a:t>
            </a:r>
            <a:r>
              <a:rPr lang="nl-NL" sz="2400" dirty="0" err="1" smtClean="0"/>
              <a:t>rough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tumble</a:t>
            </a:r>
            <a:r>
              <a:rPr lang="nl-NL" sz="2400" dirty="0" smtClean="0"/>
              <a:t> = </a:t>
            </a:r>
            <a:r>
              <a:rPr lang="nl-NL" sz="2400" dirty="0" err="1" smtClean="0"/>
              <a:t>natural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free </a:t>
            </a:r>
            <a:r>
              <a:rPr lang="nl-NL" sz="2400" dirty="0" err="1" smtClean="0"/>
              <a:t>play</a:t>
            </a:r>
            <a:endParaRPr lang="nl-NL" dirty="0" smtClean="0"/>
          </a:p>
          <a:p>
            <a:r>
              <a:rPr lang="nl-NL" dirty="0" smtClean="0"/>
              <a:t>We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rough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tumble</a:t>
            </a:r>
            <a:r>
              <a:rPr lang="nl-NL" dirty="0" smtClean="0"/>
              <a:t> </a:t>
            </a:r>
            <a:r>
              <a:rPr lang="nl-NL" dirty="0" err="1" smtClean="0"/>
              <a:t>play</a:t>
            </a:r>
            <a:r>
              <a:rPr lang="nl-NL" dirty="0" smtClean="0"/>
              <a:t> </a:t>
            </a:r>
            <a:r>
              <a:rPr lang="nl-NL" b="1" dirty="0" err="1" smtClean="0"/>
              <a:t>within</a:t>
            </a:r>
            <a:r>
              <a:rPr lang="nl-NL" dirty="0" smtClean="0"/>
              <a:t> Judo</a:t>
            </a:r>
          </a:p>
          <a:p>
            <a:r>
              <a:rPr lang="nl-NL" dirty="0" smtClean="0"/>
              <a:t>We </a:t>
            </a:r>
            <a:r>
              <a:rPr lang="nl-NL" dirty="0" err="1" smtClean="0"/>
              <a:t>don’t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 focus on </a:t>
            </a:r>
            <a:r>
              <a:rPr lang="nl-NL" dirty="0" err="1" smtClean="0"/>
              <a:t>the</a:t>
            </a:r>
            <a:r>
              <a:rPr lang="nl-NL" dirty="0" smtClean="0"/>
              <a:t> official side of Judo</a:t>
            </a:r>
          </a:p>
          <a:p>
            <a:r>
              <a:rPr lang="nl-NL" dirty="0" smtClean="0"/>
              <a:t>We introduce ‘new </a:t>
            </a:r>
            <a:r>
              <a:rPr lang="nl-NL" dirty="0" err="1" smtClean="0"/>
              <a:t>technics</a:t>
            </a:r>
            <a:r>
              <a:rPr lang="nl-NL" dirty="0" smtClean="0"/>
              <a:t>’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exersises</a:t>
            </a:r>
            <a:endParaRPr lang="nl-NL" dirty="0" smtClean="0"/>
          </a:p>
          <a:p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ASS like </a:t>
            </a:r>
            <a:r>
              <a:rPr lang="nl-NL" dirty="0" err="1" smtClean="0"/>
              <a:t>to</a:t>
            </a:r>
            <a:r>
              <a:rPr lang="nl-NL" dirty="0" smtClean="0"/>
              <a:t> say:  </a:t>
            </a:r>
            <a:r>
              <a:rPr lang="nl-NL" i="1" dirty="0" smtClean="0"/>
              <a:t>“I </a:t>
            </a:r>
            <a:r>
              <a:rPr lang="nl-NL" i="1" dirty="0" err="1" smtClean="0"/>
              <a:t>am</a:t>
            </a:r>
            <a:r>
              <a:rPr lang="nl-NL" i="1" dirty="0" smtClean="0"/>
              <a:t> </a:t>
            </a:r>
            <a:r>
              <a:rPr lang="nl-NL" i="1" dirty="0" err="1" smtClean="0"/>
              <a:t>doing</a:t>
            </a:r>
            <a:r>
              <a:rPr lang="nl-NL" i="1" dirty="0" smtClean="0"/>
              <a:t> judo as a sport…”  </a:t>
            </a:r>
          </a:p>
          <a:p>
            <a:r>
              <a:rPr lang="nl-NL" dirty="0" smtClean="0"/>
              <a:t>For </a:t>
            </a:r>
            <a:r>
              <a:rPr lang="nl-NL" dirty="0" err="1" smtClean="0"/>
              <a:t>all</a:t>
            </a:r>
            <a:r>
              <a:rPr lang="nl-NL" dirty="0" smtClean="0"/>
              <a:t> official partners we call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what</a:t>
            </a:r>
            <a:r>
              <a:rPr lang="nl-NL" dirty="0" smtClean="0"/>
              <a:t> is </a:t>
            </a:r>
            <a:r>
              <a:rPr lang="nl-NL" dirty="0" err="1" smtClean="0"/>
              <a:t>tactical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best                </a:t>
            </a:r>
            <a:r>
              <a:rPr lang="nl-NL" dirty="0" smtClean="0">
                <a:sym typeface="Wingdings" panose="05000000000000000000" pitchFamily="2" charset="2"/>
              </a:rPr>
              <a:t> </a:t>
            </a:r>
            <a:r>
              <a:rPr lang="nl-NL" dirty="0" err="1" smtClean="0">
                <a:sym typeface="Wingdings" panose="05000000000000000000" pitchFamily="2" charset="2"/>
              </a:rPr>
              <a:t>it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can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create</a:t>
            </a:r>
            <a:r>
              <a:rPr lang="nl-NL" dirty="0" smtClean="0">
                <a:sym typeface="Wingdings" panose="05000000000000000000" pitchFamily="2" charset="2"/>
              </a:rPr>
              <a:t> ‘money’ </a:t>
            </a:r>
            <a:endParaRPr lang="nl-NL" dirty="0" smtClean="0"/>
          </a:p>
          <a:p>
            <a:endParaRPr lang="nl-NL" i="1" dirty="0" smtClean="0"/>
          </a:p>
          <a:p>
            <a:endParaRPr lang="nl-NL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993988"/>
            <a:ext cx="86409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12" y="49157"/>
            <a:ext cx="2542367" cy="215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1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pPr algn="l"/>
            <a:r>
              <a:rPr lang="nl-NL" b="1" dirty="0" smtClean="0">
                <a:solidFill>
                  <a:srgbClr val="C00000"/>
                </a:solidFill>
              </a:rPr>
              <a:t>The </a:t>
            </a:r>
            <a:r>
              <a:rPr lang="nl-NL" b="1" dirty="0" err="1" smtClean="0">
                <a:solidFill>
                  <a:srgbClr val="C00000"/>
                </a:solidFill>
              </a:rPr>
              <a:t>idea</a:t>
            </a:r>
            <a:r>
              <a:rPr lang="nl-NL" b="1" dirty="0" smtClean="0">
                <a:solidFill>
                  <a:srgbClr val="C00000"/>
                </a:solidFill>
              </a:rPr>
              <a:t> of </a:t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b="1" dirty="0" err="1" smtClean="0">
                <a:solidFill>
                  <a:srgbClr val="C00000"/>
                </a:solidFill>
              </a:rPr>
              <a:t>this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play</a:t>
            </a:r>
            <a:r>
              <a:rPr lang="nl-NL" b="1" dirty="0" smtClean="0">
                <a:solidFill>
                  <a:srgbClr val="C00000"/>
                </a:solidFill>
              </a:rPr>
              <a:t> form </a:t>
            </a:r>
            <a:br>
              <a:rPr lang="nl-NL" b="1" dirty="0" smtClean="0">
                <a:solidFill>
                  <a:srgbClr val="C00000"/>
                </a:solidFill>
              </a:rPr>
            </a:br>
            <a:r>
              <a:rPr lang="nl-NL" b="1" dirty="0" smtClean="0">
                <a:solidFill>
                  <a:srgbClr val="C00000"/>
                </a:solidFill>
              </a:rPr>
              <a:t>is hot…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77368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0968"/>
            <a:ext cx="34671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Afbeeldingsresultaat voor rough and tumb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873" y="2996952"/>
            <a:ext cx="56678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rc_mi" descr="Afbeeldingsresultaat voor rough and tumbl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3764121" cy="4824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32" y="-243408"/>
            <a:ext cx="5985237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008000"/>
                </a:solidFill>
              </a:rPr>
              <a:t>Let’s</a:t>
            </a:r>
            <a:r>
              <a:rPr lang="nl-NL" b="1" dirty="0" smtClean="0">
                <a:solidFill>
                  <a:srgbClr val="008000"/>
                </a:solidFill>
              </a:rPr>
              <a:t> take a look first…</a:t>
            </a:r>
            <a:endParaRPr lang="nl-NL" b="1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u="sng" dirty="0" smtClean="0">
                <a:hlinkClick r:id="rId2"/>
              </a:rPr>
              <a:t>https://drive.google.com/file/d/0B8ZfpZuCqdDJRVZhd0pfU00yTkE/view?usp=sharing</a:t>
            </a:r>
            <a:r>
              <a:rPr lang="nl-NL" dirty="0" smtClean="0"/>
              <a:t> 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5832648" cy="404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30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>
                <a:solidFill>
                  <a:srgbClr val="C00000"/>
                </a:solidFill>
              </a:rPr>
              <a:t>Why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so</a:t>
            </a:r>
            <a:r>
              <a:rPr lang="nl-NL" b="1" dirty="0" smtClean="0">
                <a:solidFill>
                  <a:srgbClr val="C00000"/>
                </a:solidFill>
              </a:rPr>
              <a:t> hot ?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220" y="2495391"/>
            <a:ext cx="4861560" cy="27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Gerelateerde afbeeldi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92088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908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C00000"/>
                </a:solidFill>
              </a:rPr>
              <a:t>… more benefits …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4" name="irc_mi" descr="Gerelateerde afbeeldi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12068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4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/>
          </a:bodyPr>
          <a:lstStyle/>
          <a:p>
            <a:r>
              <a:rPr lang="nl-NL" b="1" dirty="0" err="1" smtClean="0">
                <a:solidFill>
                  <a:srgbClr val="C00000"/>
                </a:solidFill>
              </a:rPr>
              <a:t>Quality</a:t>
            </a:r>
            <a:r>
              <a:rPr lang="nl-NL" b="1" dirty="0" smtClean="0">
                <a:solidFill>
                  <a:srgbClr val="C00000"/>
                </a:solidFill>
              </a:rPr>
              <a:t> of life </a:t>
            </a:r>
            <a:r>
              <a:rPr lang="nl-NL" b="1" dirty="0" err="1" smtClean="0">
                <a:solidFill>
                  <a:srgbClr val="C00000"/>
                </a:solidFill>
              </a:rPr>
              <a:t>grows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with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resilience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err="1" smtClean="0">
                <a:solidFill>
                  <a:srgbClr val="C00000"/>
                </a:solidFill>
              </a:rPr>
              <a:t>So</a:t>
            </a:r>
            <a:r>
              <a:rPr lang="nl-NL" dirty="0" smtClean="0">
                <a:solidFill>
                  <a:srgbClr val="C00000"/>
                </a:solidFill>
              </a:rPr>
              <a:t> we want </a:t>
            </a:r>
            <a:r>
              <a:rPr lang="nl-NL" dirty="0" err="1" smtClean="0">
                <a:solidFill>
                  <a:srgbClr val="C00000"/>
                </a:solidFill>
              </a:rPr>
              <a:t>for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all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people</a:t>
            </a:r>
            <a:r>
              <a:rPr lang="nl-NL" dirty="0" smtClean="0">
                <a:solidFill>
                  <a:srgbClr val="C00000"/>
                </a:solidFill>
              </a:rPr>
              <a:t>,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       </a:t>
            </a:r>
            <a:r>
              <a:rPr lang="nl-NL" dirty="0" err="1" smtClean="0">
                <a:solidFill>
                  <a:srgbClr val="C00000"/>
                </a:solidFill>
              </a:rPr>
              <a:t>you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and</a:t>
            </a:r>
            <a:r>
              <a:rPr lang="nl-NL" dirty="0" smtClean="0">
                <a:solidFill>
                  <a:srgbClr val="C00000"/>
                </a:solidFill>
              </a:rPr>
              <a:t> me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       </a:t>
            </a:r>
            <a:r>
              <a:rPr lang="nl-NL" dirty="0" err="1" smtClean="0">
                <a:solidFill>
                  <a:srgbClr val="C00000"/>
                </a:solidFill>
              </a:rPr>
              <a:t>with</a:t>
            </a:r>
            <a:r>
              <a:rPr lang="nl-NL" dirty="0" smtClean="0">
                <a:solidFill>
                  <a:srgbClr val="C00000"/>
                </a:solidFill>
              </a:rPr>
              <a:t> / without ASS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Judo or </a:t>
            </a:r>
            <a:r>
              <a:rPr lang="nl-NL" dirty="0" err="1" smtClean="0">
                <a:solidFill>
                  <a:srgbClr val="C00000"/>
                </a:solidFill>
              </a:rPr>
              <a:t>Rough</a:t>
            </a:r>
            <a:r>
              <a:rPr lang="nl-NL" dirty="0" smtClean="0">
                <a:solidFill>
                  <a:srgbClr val="C00000"/>
                </a:solidFill>
              </a:rPr>
              <a:t> &amp; </a:t>
            </a:r>
            <a:r>
              <a:rPr lang="nl-NL" dirty="0" err="1" smtClean="0">
                <a:solidFill>
                  <a:srgbClr val="C00000"/>
                </a:solidFill>
              </a:rPr>
              <a:t>Tumble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play</a:t>
            </a:r>
            <a:r>
              <a:rPr lang="nl-NL" dirty="0" smtClean="0">
                <a:solidFill>
                  <a:srgbClr val="C00000"/>
                </a:solidFill>
              </a:rPr>
              <a:t>. </a:t>
            </a:r>
            <a:endParaRPr lang="nl-NL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8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sz="18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                                          </a:t>
            </a:r>
            <a:r>
              <a:rPr lang="nl-NL" dirty="0" err="1" smtClean="0">
                <a:solidFill>
                  <a:srgbClr val="C00000"/>
                </a:solidFill>
              </a:rPr>
              <a:t>To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gain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the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ability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to</a:t>
            </a:r>
            <a:endParaRPr lang="nl-NL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 smtClean="0">
                <a:solidFill>
                  <a:srgbClr val="C00000"/>
                </a:solidFill>
              </a:rPr>
              <a:t>                                                </a:t>
            </a:r>
            <a:r>
              <a:rPr lang="nl-NL" dirty="0" err="1" smtClean="0">
                <a:solidFill>
                  <a:srgbClr val="C00000"/>
                </a:solidFill>
              </a:rPr>
              <a:t>bounce</a:t>
            </a:r>
            <a:r>
              <a:rPr lang="nl-NL" dirty="0" smtClean="0">
                <a:solidFill>
                  <a:srgbClr val="C00000"/>
                </a:solidFill>
              </a:rPr>
              <a:t> back </a:t>
            </a:r>
            <a:r>
              <a:rPr lang="nl-NL" dirty="0" err="1" smtClean="0">
                <a:solidFill>
                  <a:srgbClr val="C00000"/>
                </a:solidFill>
              </a:rPr>
              <a:t>and</a:t>
            </a:r>
            <a:r>
              <a:rPr lang="nl-NL" dirty="0" smtClean="0">
                <a:solidFill>
                  <a:srgbClr val="C00000"/>
                </a:solidFill>
              </a:rPr>
              <a:t> handle</a:t>
            </a:r>
          </a:p>
          <a:p>
            <a:pPr marL="0" indent="0">
              <a:buNone/>
            </a:pPr>
            <a:r>
              <a:rPr lang="nl-NL" dirty="0">
                <a:solidFill>
                  <a:srgbClr val="C00000"/>
                </a:solidFill>
              </a:rPr>
              <a:t> </a:t>
            </a:r>
            <a:r>
              <a:rPr lang="nl-NL" dirty="0" smtClean="0">
                <a:solidFill>
                  <a:srgbClr val="C00000"/>
                </a:solidFill>
              </a:rPr>
              <a:t>                                         </a:t>
            </a:r>
            <a:r>
              <a:rPr lang="nl-NL" dirty="0" err="1" smtClean="0">
                <a:solidFill>
                  <a:srgbClr val="C00000"/>
                </a:solidFill>
              </a:rPr>
              <a:t>all</a:t>
            </a:r>
            <a:r>
              <a:rPr lang="nl-NL" dirty="0" smtClean="0">
                <a:solidFill>
                  <a:srgbClr val="C00000"/>
                </a:solidFill>
              </a:rPr>
              <a:t> changes in life</a:t>
            </a:r>
          </a:p>
          <a:p>
            <a:pPr marL="0" indent="0">
              <a:buNone/>
            </a:pPr>
            <a:endParaRPr lang="nl-NL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67" y="1484784"/>
            <a:ext cx="32496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1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nl-NL" b="1" dirty="0" err="1" smtClean="0">
                <a:solidFill>
                  <a:srgbClr val="C00000"/>
                </a:solidFill>
              </a:rPr>
              <a:t>Therefor</a:t>
            </a:r>
            <a:r>
              <a:rPr lang="nl-NL" b="1" dirty="0" smtClean="0">
                <a:solidFill>
                  <a:srgbClr val="C00000"/>
                </a:solidFill>
              </a:rPr>
              <a:t>…</a:t>
            </a:r>
            <a:endParaRPr lang="nl-NL" b="1" dirty="0">
              <a:solidFill>
                <a:srgbClr val="C0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endParaRPr lang="nl-NL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nl-N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b="1" dirty="0" err="1" smtClean="0">
                <a:solidFill>
                  <a:srgbClr val="C00000"/>
                </a:solidFill>
              </a:rPr>
              <a:t>So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let’s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play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with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err="1" smtClean="0">
                <a:solidFill>
                  <a:srgbClr val="C00000"/>
                </a:solidFill>
              </a:rPr>
              <a:t>us</a:t>
            </a:r>
            <a:r>
              <a:rPr lang="nl-NL" b="1" dirty="0" smtClean="0">
                <a:solidFill>
                  <a:srgbClr val="C00000"/>
                </a:solidFill>
              </a:rPr>
              <a:t> Judo </a:t>
            </a:r>
            <a:r>
              <a:rPr lang="nl-NL" b="1" dirty="0" err="1" smtClean="0">
                <a:solidFill>
                  <a:srgbClr val="C00000"/>
                </a:solidFill>
              </a:rPr>
              <a:t>now</a:t>
            </a:r>
            <a:endParaRPr lang="nl-NL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nl-NL" b="1" dirty="0" err="1" smtClean="0">
                <a:solidFill>
                  <a:srgbClr val="C00000"/>
                </a:solidFill>
              </a:rPr>
              <a:t>for</a:t>
            </a:r>
            <a:r>
              <a:rPr lang="nl-NL" b="1" dirty="0" smtClean="0">
                <a:solidFill>
                  <a:srgbClr val="C00000"/>
                </a:solidFill>
              </a:rPr>
              <a:t> more </a:t>
            </a:r>
            <a:r>
              <a:rPr lang="nl-NL" b="1" dirty="0" err="1" smtClean="0">
                <a:solidFill>
                  <a:srgbClr val="C00000"/>
                </a:solidFill>
              </a:rPr>
              <a:t>resilience</a:t>
            </a:r>
            <a:r>
              <a:rPr lang="nl-NL" b="1" dirty="0" smtClean="0">
                <a:solidFill>
                  <a:srgbClr val="C00000"/>
                </a:solidFill>
              </a:rPr>
              <a:t>  in </a:t>
            </a:r>
            <a:r>
              <a:rPr lang="nl-NL" b="1" dirty="0" err="1" smtClean="0">
                <a:solidFill>
                  <a:srgbClr val="C00000"/>
                </a:solidFill>
              </a:rPr>
              <a:t>you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b="1" dirty="0" smtClean="0">
                <a:solidFill>
                  <a:srgbClr val="C00000"/>
                </a:solidFill>
                <a:sym typeface="Wingdings" panose="05000000000000000000" pitchFamily="2" charset="2"/>
              </a:rPr>
              <a:t>    </a:t>
            </a:r>
            <a:endParaRPr lang="nl-NL" b="1" dirty="0">
              <a:solidFill>
                <a:srgbClr val="C0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09" y="908721"/>
            <a:ext cx="6817820" cy="346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25144"/>
            <a:ext cx="5832872" cy="185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00B050"/>
                </a:solidFill>
              </a:rPr>
              <a:t>Take of </a:t>
            </a:r>
            <a:r>
              <a:rPr lang="nl-NL" b="1" dirty="0" err="1" smtClean="0">
                <a:solidFill>
                  <a:srgbClr val="00B050"/>
                </a:solidFill>
              </a:rPr>
              <a:t>your</a:t>
            </a:r>
            <a:r>
              <a:rPr lang="nl-NL" b="1" dirty="0" smtClean="0">
                <a:solidFill>
                  <a:srgbClr val="00B050"/>
                </a:solidFill>
              </a:rPr>
              <a:t> </a:t>
            </a:r>
            <a:r>
              <a:rPr lang="nl-NL" b="1" dirty="0" err="1" smtClean="0">
                <a:solidFill>
                  <a:srgbClr val="00B050"/>
                </a:solidFill>
              </a:rPr>
              <a:t>shoes</a:t>
            </a:r>
            <a:r>
              <a:rPr lang="nl-NL" b="1" dirty="0" smtClean="0">
                <a:solidFill>
                  <a:srgbClr val="00B050"/>
                </a:solidFill>
              </a:rPr>
              <a:t>, put on </a:t>
            </a:r>
            <a:r>
              <a:rPr lang="nl-NL" b="1" dirty="0" err="1" smtClean="0">
                <a:solidFill>
                  <a:srgbClr val="00B050"/>
                </a:solidFill>
              </a:rPr>
              <a:t>your</a:t>
            </a:r>
            <a:r>
              <a:rPr lang="nl-NL" b="1" dirty="0" smtClean="0">
                <a:solidFill>
                  <a:srgbClr val="00B050"/>
                </a:solidFill>
              </a:rPr>
              <a:t> jackets !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endParaRPr lang="nl-NL" dirty="0">
              <a:solidFill>
                <a:srgbClr val="00B050"/>
              </a:solidFill>
            </a:endParaRPr>
          </a:p>
        </p:txBody>
      </p:sp>
      <p:pic>
        <p:nvPicPr>
          <p:cNvPr id="819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70" y="2910681"/>
            <a:ext cx="253746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rc_mi" descr="Afbeeldingsresultaat voor omgaan met veranderinge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480720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151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smtClean="0">
                <a:solidFill>
                  <a:srgbClr val="FF0000"/>
                </a:solidFill>
              </a:rPr>
              <a:t>Tak </a:t>
            </a:r>
            <a:r>
              <a:rPr lang="nl-NL" b="1" dirty="0" err="1" smtClean="0">
                <a:solidFill>
                  <a:srgbClr val="92D050"/>
                </a:solidFill>
              </a:rPr>
              <a:t>Thanks</a:t>
            </a:r>
            <a:r>
              <a:rPr lang="nl-NL" b="1" dirty="0" smtClean="0">
                <a:solidFill>
                  <a:srgbClr val="92D050"/>
                </a:solidFill>
              </a:rPr>
              <a:t> </a:t>
            </a:r>
            <a:r>
              <a:rPr lang="nl-NL" b="1" dirty="0" smtClean="0">
                <a:solidFill>
                  <a:srgbClr val="00B0F0"/>
                </a:solidFill>
              </a:rPr>
              <a:t>Merci </a:t>
            </a:r>
            <a:r>
              <a:rPr lang="nl-NL" b="1" dirty="0" err="1" smtClean="0">
                <a:solidFill>
                  <a:srgbClr val="7030A0"/>
                </a:solidFill>
              </a:rPr>
              <a:t>Danke</a:t>
            </a:r>
            <a:r>
              <a:rPr lang="nl-NL" b="1" dirty="0" smtClean="0">
                <a:solidFill>
                  <a:srgbClr val="7030A0"/>
                </a:solidFill>
              </a:rPr>
              <a:t> </a:t>
            </a:r>
            <a:r>
              <a:rPr lang="nl-NL" b="1" dirty="0" smtClean="0">
                <a:solidFill>
                  <a:srgbClr val="FFC000"/>
                </a:solidFill>
              </a:rPr>
              <a:t>Dank </a:t>
            </a:r>
            <a:r>
              <a:rPr lang="nl-NL" b="1" dirty="0" err="1" smtClean="0">
                <a:solidFill>
                  <a:srgbClr val="00B050"/>
                </a:solidFill>
              </a:rPr>
              <a:t>Obrigado</a:t>
            </a:r>
            <a:r>
              <a:rPr lang="nl-NL" b="1" dirty="0" smtClean="0">
                <a:solidFill>
                  <a:srgbClr val="00B05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!!</a:t>
            </a:r>
            <a:r>
              <a:rPr lang="nl-NL" b="1" dirty="0" smtClean="0">
                <a:solidFill>
                  <a:srgbClr val="FFC000"/>
                </a:solidFill>
              </a:rPr>
              <a:t> 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smtClean="0"/>
              <a:t>More information:</a:t>
            </a:r>
          </a:p>
          <a:p>
            <a:endParaRPr lang="nl-NL" dirty="0"/>
          </a:p>
          <a:p>
            <a:r>
              <a:rPr lang="nl-NL" dirty="0" smtClean="0"/>
              <a:t>Pauline Fellinger</a:t>
            </a:r>
            <a:br>
              <a:rPr lang="nl-NL" dirty="0" smtClean="0"/>
            </a:br>
            <a:r>
              <a:rPr lang="nl-NL" dirty="0" smtClean="0">
                <a:hlinkClick r:id="rId2"/>
              </a:rPr>
              <a:t>info@praktijkfellinger.nl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   +31 – 6 16 53 78 79</a:t>
            </a:r>
          </a:p>
          <a:p>
            <a:pPr marL="0" indent="0">
              <a:buNone/>
            </a:pPr>
            <a:r>
              <a:rPr lang="nl-NL" dirty="0"/>
              <a:t> </a:t>
            </a:r>
            <a:r>
              <a:rPr lang="nl-NL" dirty="0" smtClean="0"/>
              <a:t>   </a:t>
            </a:r>
          </a:p>
          <a:p>
            <a:pPr marL="0" indent="0">
              <a:buNone/>
            </a:pPr>
            <a:r>
              <a:rPr lang="nl-NL" dirty="0" smtClean="0"/>
              <a:t>    </a:t>
            </a:r>
            <a:r>
              <a:rPr lang="nl-NL" dirty="0" smtClean="0">
                <a:hlinkClick r:id="rId3"/>
              </a:rPr>
              <a:t>prg.fellinger@windesheim.nl</a:t>
            </a:r>
            <a:r>
              <a:rPr lang="nl-NL" dirty="0" smtClean="0"/>
              <a:t>    </a:t>
            </a:r>
            <a:endParaRPr lang="nl-NL" dirty="0"/>
          </a:p>
          <a:p>
            <a:pPr marL="0" indent="0">
              <a:buNone/>
            </a:pPr>
            <a:r>
              <a:rPr lang="nl-NL" dirty="0" smtClean="0"/>
              <a:t>    +31 – 88 46 99 111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  <p:pic>
        <p:nvPicPr>
          <p:cNvPr id="2050" name="Picture 2" descr="C:\Pauline\praktijk fellinger\praktijk info enzo\Logo5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564904"/>
            <a:ext cx="3801616" cy="11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910230" cy="114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2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 smtClean="0">
                <a:solidFill>
                  <a:srgbClr val="008000"/>
                </a:solidFill>
              </a:rPr>
              <a:t>What</a:t>
            </a:r>
            <a:r>
              <a:rPr lang="nl-NL" b="1" dirty="0" smtClean="0">
                <a:solidFill>
                  <a:srgbClr val="008000"/>
                </a:solidFill>
              </a:rPr>
              <a:t> </a:t>
            </a:r>
            <a:r>
              <a:rPr lang="nl-NL" b="1" dirty="0" err="1" smtClean="0">
                <a:solidFill>
                  <a:srgbClr val="008000"/>
                </a:solidFill>
              </a:rPr>
              <a:t>did</a:t>
            </a:r>
            <a:r>
              <a:rPr lang="nl-NL" b="1" dirty="0" smtClean="0">
                <a:solidFill>
                  <a:srgbClr val="008000"/>
                </a:solidFill>
              </a:rPr>
              <a:t> </a:t>
            </a:r>
            <a:r>
              <a:rPr lang="nl-NL" b="1" dirty="0" err="1" smtClean="0">
                <a:solidFill>
                  <a:srgbClr val="008000"/>
                </a:solidFill>
              </a:rPr>
              <a:t>you</a:t>
            </a:r>
            <a:r>
              <a:rPr lang="nl-NL" b="1" dirty="0" smtClean="0">
                <a:solidFill>
                  <a:srgbClr val="008000"/>
                </a:solidFill>
              </a:rPr>
              <a:t> </a:t>
            </a:r>
            <a:r>
              <a:rPr lang="nl-NL" b="1" dirty="0" err="1" smtClean="0">
                <a:solidFill>
                  <a:srgbClr val="008000"/>
                </a:solidFill>
              </a:rPr>
              <a:t>saw</a:t>
            </a:r>
            <a:r>
              <a:rPr lang="nl-NL" b="1" dirty="0" smtClean="0">
                <a:solidFill>
                  <a:srgbClr val="008000"/>
                </a:solidFill>
              </a:rPr>
              <a:t> ?</a:t>
            </a:r>
            <a:endParaRPr lang="nl-NL" b="1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err="1" smtClean="0"/>
              <a:t>Children</a:t>
            </a:r>
            <a:r>
              <a:rPr lang="nl-NL" dirty="0" smtClean="0"/>
              <a:t> </a:t>
            </a:r>
          </a:p>
          <a:p>
            <a:r>
              <a:rPr lang="nl-NL" dirty="0" smtClean="0"/>
              <a:t>On a judo mat</a:t>
            </a:r>
          </a:p>
          <a:p>
            <a:r>
              <a:rPr lang="nl-NL" dirty="0" smtClean="0"/>
              <a:t>In a judo jacket</a:t>
            </a:r>
          </a:p>
          <a:p>
            <a:r>
              <a:rPr lang="nl-NL" dirty="0" err="1" smtClean="0"/>
              <a:t>Playing</a:t>
            </a:r>
            <a:r>
              <a:rPr lang="nl-NL" dirty="0" smtClean="0"/>
              <a:t> </a:t>
            </a:r>
            <a:r>
              <a:rPr lang="nl-NL" dirty="0" err="1" smtClean="0"/>
              <a:t>tough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rumble </a:t>
            </a:r>
            <a:r>
              <a:rPr lang="nl-NL" dirty="0" err="1" smtClean="0"/>
              <a:t>play</a:t>
            </a:r>
            <a:r>
              <a:rPr lang="nl-NL" dirty="0" smtClean="0"/>
              <a:t>…</a:t>
            </a:r>
          </a:p>
          <a:p>
            <a:r>
              <a:rPr lang="nl-NL" dirty="0" smtClean="0"/>
              <a:t>(judo-like)</a:t>
            </a:r>
          </a:p>
          <a:p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fun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r>
              <a:rPr lang="nl-NL" dirty="0" smtClean="0"/>
              <a:t>… </a:t>
            </a:r>
            <a:r>
              <a:rPr lang="nl-NL" dirty="0" smtClean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  <p:pic>
        <p:nvPicPr>
          <p:cNvPr id="4" name="irc_mi" descr="Gerelateerde afbeeldi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8"/>
            <a:ext cx="2244725" cy="33235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3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 smtClean="0">
                <a:solidFill>
                  <a:srgbClr val="008000"/>
                </a:solidFill>
              </a:rPr>
              <a:t>What</a:t>
            </a:r>
            <a:r>
              <a:rPr lang="nl-NL" b="1" dirty="0" smtClean="0">
                <a:solidFill>
                  <a:srgbClr val="008000"/>
                </a:solidFill>
              </a:rPr>
              <a:t> was </a:t>
            </a:r>
            <a:r>
              <a:rPr lang="nl-NL" b="1" dirty="0" err="1" smtClean="0">
                <a:solidFill>
                  <a:srgbClr val="008000"/>
                </a:solidFill>
              </a:rPr>
              <a:t>behind</a:t>
            </a:r>
            <a:r>
              <a:rPr lang="nl-NL" b="1" dirty="0" smtClean="0">
                <a:solidFill>
                  <a:srgbClr val="008000"/>
                </a:solidFill>
              </a:rPr>
              <a:t> ?</a:t>
            </a:r>
            <a:endParaRPr lang="nl-NL" b="1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1800" dirty="0" smtClean="0"/>
          </a:p>
          <a:p>
            <a:r>
              <a:rPr lang="nl-NL" dirty="0" err="1" smtClean="0"/>
              <a:t>Children</a:t>
            </a:r>
            <a:r>
              <a:rPr lang="nl-NL" dirty="0" smtClean="0"/>
              <a:t> </a:t>
            </a:r>
            <a:r>
              <a:rPr lang="nl-NL" dirty="0" err="1" smtClean="0"/>
              <a:t>from</a:t>
            </a:r>
            <a:r>
              <a:rPr lang="nl-NL" dirty="0" smtClean="0"/>
              <a:t> a school of special </a:t>
            </a:r>
            <a:r>
              <a:rPr lang="nl-NL" dirty="0" err="1" smtClean="0"/>
              <a:t>needs</a:t>
            </a:r>
            <a:endParaRPr lang="nl-NL" dirty="0" smtClean="0"/>
          </a:p>
          <a:p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problems</a:t>
            </a:r>
            <a:r>
              <a:rPr lang="nl-NL" dirty="0" smtClean="0"/>
              <a:t> in </a:t>
            </a:r>
            <a:r>
              <a:rPr lang="nl-NL" dirty="0" err="1" smtClean="0"/>
              <a:t>resilience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motivation</a:t>
            </a:r>
            <a:endParaRPr lang="nl-NL" dirty="0" smtClean="0"/>
          </a:p>
          <a:p>
            <a:r>
              <a:rPr lang="nl-NL" dirty="0" err="1" smtClean="0"/>
              <a:t>Hidden</a:t>
            </a:r>
            <a:r>
              <a:rPr lang="nl-NL" dirty="0" smtClean="0"/>
              <a:t> in </a:t>
            </a:r>
            <a:r>
              <a:rPr lang="nl-NL" dirty="0" err="1" smtClean="0"/>
              <a:t>their</a:t>
            </a:r>
            <a:r>
              <a:rPr lang="nl-NL" dirty="0" smtClean="0"/>
              <a:t> jackets</a:t>
            </a:r>
          </a:p>
          <a:p>
            <a:r>
              <a:rPr lang="nl-NL" dirty="0" smtClean="0"/>
              <a:t>Feeling </a:t>
            </a:r>
            <a:r>
              <a:rPr lang="nl-NL" dirty="0" err="1" smtClean="0"/>
              <a:t>stronger</a:t>
            </a:r>
            <a:r>
              <a:rPr lang="nl-NL" dirty="0" smtClean="0"/>
              <a:t> on </a:t>
            </a:r>
            <a:r>
              <a:rPr lang="nl-NL" dirty="0" err="1" smtClean="0"/>
              <a:t>the</a:t>
            </a:r>
            <a:r>
              <a:rPr lang="nl-NL" dirty="0" smtClean="0"/>
              <a:t> mat</a:t>
            </a:r>
          </a:p>
          <a:p>
            <a:r>
              <a:rPr lang="nl-NL" dirty="0" err="1" smtClean="0"/>
              <a:t>Trying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set / </a:t>
            </a:r>
            <a:r>
              <a:rPr lang="nl-NL" dirty="0" err="1" smtClean="0"/>
              <a:t>use</a:t>
            </a:r>
            <a:r>
              <a:rPr lang="nl-NL" dirty="0" smtClean="0"/>
              <a:t> </a:t>
            </a:r>
            <a:r>
              <a:rPr lang="nl-NL" dirty="0" err="1" smtClean="0"/>
              <a:t>their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power </a:t>
            </a:r>
          </a:p>
          <a:p>
            <a:r>
              <a:rPr lang="nl-NL" dirty="0" smtClean="0"/>
              <a:t>In </a:t>
            </a:r>
            <a:r>
              <a:rPr lang="nl-NL" dirty="0" err="1" smtClean="0"/>
              <a:t>the</a:t>
            </a:r>
            <a:r>
              <a:rPr lang="nl-NL" dirty="0" smtClean="0"/>
              <a:t> context of a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accepted</a:t>
            </a:r>
            <a:r>
              <a:rPr lang="nl-NL" dirty="0" smtClean="0"/>
              <a:t> sport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4" name="irc_mi" descr="Gerelateerde afbeeldi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8641"/>
            <a:ext cx="3528432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31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 smtClean="0">
                <a:solidFill>
                  <a:srgbClr val="008000"/>
                </a:solidFill>
              </a:rPr>
              <a:t>Why</a:t>
            </a:r>
            <a:r>
              <a:rPr lang="nl-NL" b="1" dirty="0" smtClean="0">
                <a:solidFill>
                  <a:srgbClr val="008000"/>
                </a:solidFill>
              </a:rPr>
              <a:t> we </a:t>
            </a:r>
            <a:r>
              <a:rPr lang="nl-NL" b="1" dirty="0" err="1" smtClean="0">
                <a:solidFill>
                  <a:srgbClr val="008000"/>
                </a:solidFill>
              </a:rPr>
              <a:t>work</a:t>
            </a:r>
            <a:r>
              <a:rPr lang="nl-NL" b="1" dirty="0" smtClean="0">
                <a:solidFill>
                  <a:srgbClr val="008000"/>
                </a:solidFill>
              </a:rPr>
              <a:t> </a:t>
            </a:r>
            <a:r>
              <a:rPr lang="nl-NL" b="1" dirty="0" err="1" smtClean="0">
                <a:solidFill>
                  <a:srgbClr val="008000"/>
                </a:solidFill>
              </a:rPr>
              <a:t>this</a:t>
            </a:r>
            <a:r>
              <a:rPr lang="nl-NL" b="1" dirty="0" smtClean="0">
                <a:solidFill>
                  <a:srgbClr val="008000"/>
                </a:solidFill>
              </a:rPr>
              <a:t> way ?</a:t>
            </a:r>
            <a:endParaRPr lang="nl-NL" b="1" dirty="0">
              <a:solidFill>
                <a:srgbClr val="00800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err="1" smtClean="0"/>
              <a:t>Rough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tumble</a:t>
            </a:r>
            <a:r>
              <a:rPr lang="nl-NL" dirty="0" smtClean="0"/>
              <a:t> </a:t>
            </a:r>
            <a:r>
              <a:rPr lang="nl-NL" dirty="0" err="1" smtClean="0"/>
              <a:t>play</a:t>
            </a:r>
            <a:r>
              <a:rPr lang="nl-NL" dirty="0" smtClean="0"/>
              <a:t> or judo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improve</a:t>
            </a:r>
            <a:r>
              <a:rPr lang="nl-NL" dirty="0" smtClean="0"/>
              <a:t>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resilience</a:t>
            </a:r>
            <a:r>
              <a:rPr lang="nl-NL" dirty="0" smtClean="0"/>
              <a:t> of </a:t>
            </a:r>
            <a:r>
              <a:rPr lang="nl-NL" dirty="0" err="1" smtClean="0"/>
              <a:t>people</a:t>
            </a:r>
            <a:endParaRPr lang="nl-NL" dirty="0" smtClean="0"/>
          </a:p>
          <a:p>
            <a:pPr marL="0" indent="0">
              <a:buNone/>
            </a:pPr>
            <a:r>
              <a:rPr lang="en-US" sz="1800" u="sng" dirty="0" smtClean="0">
                <a:hlinkClick r:id="rId3"/>
              </a:rPr>
              <a:t>https</a:t>
            </a:r>
            <a:r>
              <a:rPr lang="en-US" sz="1800" u="sng" dirty="0">
                <a:hlinkClick r:id="rId3"/>
              </a:rPr>
              <a:t>://</a:t>
            </a:r>
            <a:r>
              <a:rPr lang="en-US" sz="1800" u="sng" dirty="0" smtClean="0">
                <a:hlinkClick r:id="rId3"/>
              </a:rPr>
              <a:t>pgpedia.com/r/rough-and-tumble-play</a:t>
            </a:r>
            <a:r>
              <a:rPr lang="en-US" sz="1800" u="sng" dirty="0" smtClean="0"/>
              <a:t> </a:t>
            </a:r>
          </a:p>
          <a:p>
            <a:endParaRPr lang="en-US" sz="1800" u="sng" dirty="0"/>
          </a:p>
          <a:p>
            <a:r>
              <a:rPr lang="en-US" dirty="0" smtClean="0"/>
              <a:t>The play form does not refer to therapy, but to sport or free time  =  low threshold</a:t>
            </a:r>
          </a:p>
          <a:p>
            <a:pPr marL="0" indent="0">
              <a:buNone/>
            </a:pPr>
            <a:r>
              <a:rPr lang="en-US" sz="1800" dirty="0" smtClean="0"/>
              <a:t>       Therefor we prefer the name of Judo</a:t>
            </a:r>
            <a:endParaRPr lang="en-US" sz="1900" dirty="0" smtClean="0"/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 err="1" smtClean="0"/>
              <a:t>playform</a:t>
            </a:r>
            <a:r>
              <a:rPr lang="en-US" dirty="0" smtClean="0"/>
              <a:t> / sport also contains a high amount of possible goals next to resilience :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body awareness – coordination – high and low positions – all are equal in the jacket </a:t>
            </a:r>
          </a:p>
          <a:p>
            <a:endParaRPr lang="en-US" dirty="0" smtClean="0"/>
          </a:p>
          <a:p>
            <a:endParaRPr lang="nl-NL" sz="1800" dirty="0" smtClean="0"/>
          </a:p>
          <a:p>
            <a:endParaRPr lang="nl-NL" dirty="0"/>
          </a:p>
        </p:txBody>
      </p:sp>
      <p:pic>
        <p:nvPicPr>
          <p:cNvPr id="4" name="irc_mi" descr="Gerelateerde afbeeldin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64336" cy="178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9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 smtClean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 is </a:t>
            </a:r>
            <a:r>
              <a:rPr lang="nl-NL" b="1" dirty="0" err="1" smtClean="0">
                <a:solidFill>
                  <a:schemeClr val="bg1">
                    <a:lumMod val="65000"/>
                  </a:schemeClr>
                </a:solidFill>
              </a:rPr>
              <a:t>resilience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 ? (1)</a:t>
            </a:r>
            <a:endParaRPr lang="nl-N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Resilience</a:t>
            </a:r>
            <a:r>
              <a:rPr lang="en-US" dirty="0" smtClean="0"/>
              <a:t> is the ability of 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system</a:t>
            </a:r>
            <a:r>
              <a:rPr lang="en-US" dirty="0"/>
              <a:t> </a:t>
            </a:r>
            <a:r>
              <a:rPr lang="en-US" dirty="0" smtClean="0"/>
              <a:t>to cope with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change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Psychological resilience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is an individual's ability to successfully adapt to life tasks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61" y="836712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1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840" y="2746851"/>
            <a:ext cx="4084320" cy="223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rc_mi" descr="Afbeeldingsresultaat voor omgaan met veranderingen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2473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485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 smtClean="0"/>
              <a:t>In judo:  </a:t>
            </a:r>
            <a:r>
              <a:rPr lang="nl-NL" b="1" dirty="0" smtClean="0">
                <a:solidFill>
                  <a:srgbClr val="FF0000"/>
                </a:solidFill>
              </a:rPr>
              <a:t>change  </a:t>
            </a:r>
            <a:r>
              <a:rPr lang="nl-NL" b="1" dirty="0" smtClean="0"/>
              <a:t>is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b="1" dirty="0" err="1" smtClean="0"/>
              <a:t>everywhere</a:t>
            </a:r>
            <a:r>
              <a:rPr lang="nl-NL" b="1" dirty="0" smtClean="0"/>
              <a:t> + </a:t>
            </a:r>
            <a:r>
              <a:rPr lang="nl-NL" b="1" dirty="0" err="1" smtClean="0"/>
              <a:t>anytime</a:t>
            </a:r>
            <a:r>
              <a:rPr lang="nl-NL" b="1" dirty="0" smtClean="0"/>
              <a:t>: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You</a:t>
            </a:r>
            <a:r>
              <a:rPr lang="nl-NL" dirty="0" smtClean="0"/>
              <a:t> are up, </a:t>
            </a:r>
            <a:r>
              <a:rPr lang="nl-NL" dirty="0" err="1" smtClean="0"/>
              <a:t>you</a:t>
            </a:r>
            <a:r>
              <a:rPr lang="nl-NL" dirty="0" smtClean="0"/>
              <a:t> are down,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You</a:t>
            </a:r>
            <a:r>
              <a:rPr lang="nl-NL" dirty="0" smtClean="0"/>
              <a:t> win,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loose</a:t>
            </a:r>
            <a:r>
              <a:rPr lang="nl-NL" dirty="0" smtClean="0"/>
              <a:t>,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You</a:t>
            </a:r>
            <a:r>
              <a:rPr lang="nl-NL" dirty="0" smtClean="0"/>
              <a:t> feel no power,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power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endParaRPr lang="nl-NL" dirty="0" smtClean="0"/>
          </a:p>
          <a:p>
            <a:endParaRPr lang="nl-NL" dirty="0"/>
          </a:p>
          <a:p>
            <a:pPr marL="0" indent="0">
              <a:buNone/>
            </a:pPr>
            <a:r>
              <a:rPr lang="nl-NL" b="1" dirty="0" smtClean="0"/>
              <a:t>But in a </a:t>
            </a:r>
            <a:r>
              <a:rPr lang="nl-NL" b="1" dirty="0" err="1" smtClean="0"/>
              <a:t>very</a:t>
            </a:r>
            <a:r>
              <a:rPr lang="nl-NL" b="1" dirty="0" smtClean="0"/>
              <a:t>  </a:t>
            </a:r>
            <a:r>
              <a:rPr lang="nl-NL" b="1" dirty="0" err="1" smtClean="0">
                <a:solidFill>
                  <a:srgbClr val="FF0000"/>
                </a:solidFill>
              </a:rPr>
              <a:t>orginized</a:t>
            </a:r>
            <a:r>
              <a:rPr lang="nl-NL" b="1" dirty="0" smtClean="0">
                <a:solidFill>
                  <a:srgbClr val="FF0000"/>
                </a:solidFill>
              </a:rPr>
              <a:t>, </a:t>
            </a:r>
            <a:r>
              <a:rPr lang="nl-NL" b="1" dirty="0" err="1" smtClean="0">
                <a:solidFill>
                  <a:srgbClr val="FF0000"/>
                </a:solidFill>
              </a:rPr>
              <a:t>controlled</a:t>
            </a:r>
            <a:r>
              <a:rPr lang="nl-NL" b="1" dirty="0" smtClean="0">
                <a:solidFill>
                  <a:srgbClr val="FF0000"/>
                </a:solidFill>
              </a:rPr>
              <a:t>  </a:t>
            </a:r>
            <a:r>
              <a:rPr lang="nl-NL" b="1" dirty="0" smtClean="0"/>
              <a:t>way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There</a:t>
            </a:r>
            <a:r>
              <a:rPr lang="nl-NL" dirty="0" smtClean="0"/>
              <a:t> is a start </a:t>
            </a:r>
            <a:r>
              <a:rPr lang="nl-NL" dirty="0" err="1" smtClean="0"/>
              <a:t>and</a:t>
            </a:r>
            <a:r>
              <a:rPr lang="nl-NL" dirty="0" smtClean="0"/>
              <a:t> a stop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There</a:t>
            </a:r>
            <a:r>
              <a:rPr lang="nl-NL" dirty="0" smtClean="0"/>
              <a:t> are </a:t>
            </a:r>
            <a:r>
              <a:rPr lang="nl-NL" dirty="0" err="1" smtClean="0"/>
              <a:t>rules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follow</a:t>
            </a:r>
          </a:p>
          <a:p>
            <a:pPr marL="0" indent="0">
              <a:buNone/>
            </a:pPr>
            <a:r>
              <a:rPr lang="nl-NL" dirty="0" smtClean="0"/>
              <a:t>- </a:t>
            </a:r>
            <a:r>
              <a:rPr lang="nl-NL" dirty="0" err="1" smtClean="0"/>
              <a:t>There</a:t>
            </a:r>
            <a:r>
              <a:rPr lang="nl-NL" dirty="0" smtClean="0"/>
              <a:t> is a </a:t>
            </a:r>
            <a:r>
              <a:rPr lang="nl-NL" dirty="0" err="1" smtClean="0"/>
              <a:t>strict</a:t>
            </a:r>
            <a:r>
              <a:rPr lang="nl-NL" dirty="0" smtClean="0"/>
              <a:t> order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place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97152"/>
            <a:ext cx="1931665" cy="193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fbeeldingsresultaat voor judo zwoll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6409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is </a:t>
            </a:r>
            <a:r>
              <a:rPr lang="nl-NL" b="1" dirty="0" err="1">
                <a:solidFill>
                  <a:schemeClr val="bg1">
                    <a:lumMod val="65000"/>
                  </a:schemeClr>
                </a:solidFill>
              </a:rPr>
              <a:t>resilience</a:t>
            </a:r>
            <a:r>
              <a:rPr lang="nl-NL" b="1" dirty="0">
                <a:solidFill>
                  <a:schemeClr val="bg1">
                    <a:lumMod val="65000"/>
                  </a:schemeClr>
                </a:solidFill>
              </a:rPr>
              <a:t> ? </a:t>
            </a:r>
            <a:r>
              <a:rPr lang="nl-NL" b="1" dirty="0" smtClean="0">
                <a:solidFill>
                  <a:schemeClr val="bg1">
                    <a:lumMod val="65000"/>
                  </a:schemeClr>
                </a:solidFill>
              </a:rPr>
              <a:t>(2)</a:t>
            </a:r>
            <a:endParaRPr lang="nl-NL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50405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Resilience </a:t>
            </a:r>
            <a:r>
              <a:rPr lang="en-US" dirty="0"/>
              <a:t>is one's ability </a:t>
            </a:r>
            <a:r>
              <a:rPr lang="en-US" b="1" dirty="0">
                <a:solidFill>
                  <a:srgbClr val="FF0000"/>
                </a:solidFill>
              </a:rPr>
              <a:t>to bounce back </a:t>
            </a:r>
            <a:r>
              <a:rPr lang="en-US" dirty="0"/>
              <a:t>from a negative experience with "competent functioning". </a:t>
            </a:r>
          </a:p>
          <a:p>
            <a:endParaRPr lang="en-US" dirty="0"/>
          </a:p>
          <a:p>
            <a:r>
              <a:rPr lang="en-US" dirty="0" smtClean="0"/>
              <a:t>In Judo </a:t>
            </a:r>
            <a:r>
              <a:rPr lang="en-US" sz="2400" dirty="0" smtClean="0"/>
              <a:t>(or rough &amp;tumble play): </a:t>
            </a:r>
            <a:r>
              <a:rPr lang="en-US" dirty="0" smtClean="0"/>
              <a:t>you can </a:t>
            </a:r>
            <a:r>
              <a:rPr lang="en-US" dirty="0" err="1" smtClean="0"/>
              <a:t>literaly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bounce back</a:t>
            </a:r>
            <a:r>
              <a:rPr lang="en-US" dirty="0" smtClean="0"/>
              <a:t>: thrown </a:t>
            </a:r>
            <a:r>
              <a:rPr lang="en-US" dirty="0"/>
              <a:t>on the ground, you can use the movement </a:t>
            </a:r>
            <a:r>
              <a:rPr lang="en-US" dirty="0" smtClean="0"/>
              <a:t>to </a:t>
            </a:r>
            <a:r>
              <a:rPr lang="en-US" dirty="0"/>
              <a:t>come above or to take over the </a:t>
            </a:r>
            <a:r>
              <a:rPr lang="en-US" dirty="0" smtClean="0"/>
              <a:t>initiative and turn your chances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Picture 2" descr="Afbeeldingsresultaat voor tuimelaartj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68" y="-53144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6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7023</TotalTime>
  <Words>1089</Words>
  <Application>Microsoft Office PowerPoint</Application>
  <PresentationFormat>Diavoorstelling (4:3)</PresentationFormat>
  <Paragraphs>189</Paragraphs>
  <Slides>25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Kantoorthema</vt:lpstr>
      <vt:lpstr>Short introduction in Resilience through resistance</vt:lpstr>
      <vt:lpstr>Let’s take a look first…</vt:lpstr>
      <vt:lpstr>What did you saw ?</vt:lpstr>
      <vt:lpstr>What was behind ?</vt:lpstr>
      <vt:lpstr>Why we work this way ?</vt:lpstr>
      <vt:lpstr>What is resilience ? (1)</vt:lpstr>
      <vt:lpstr>PowerPoint-presentatie</vt:lpstr>
      <vt:lpstr>PowerPoint-presentatie</vt:lpstr>
      <vt:lpstr>What is resilience ? (2)</vt:lpstr>
      <vt:lpstr>What is resilience ? (3)</vt:lpstr>
      <vt:lpstr>Let’s see in detail…</vt:lpstr>
      <vt:lpstr>1. The ability to make realistic plans</vt:lpstr>
      <vt:lpstr>2.  A positive self-concept</vt:lpstr>
      <vt:lpstr>3.  Communication skills </vt:lpstr>
      <vt:lpstr>4. The ability to manage strong impulses</vt:lpstr>
      <vt:lpstr>transfer</vt:lpstr>
      <vt:lpstr>Why specially with autistic children ?</vt:lpstr>
      <vt:lpstr>Difference Judo and Rough  and Tumble Play ? </vt:lpstr>
      <vt:lpstr>The idea of  this play form  is hot…</vt:lpstr>
      <vt:lpstr>Why so hot ?</vt:lpstr>
      <vt:lpstr>… more benefits …</vt:lpstr>
      <vt:lpstr>Quality of life grows with resilience</vt:lpstr>
      <vt:lpstr>Therefor…</vt:lpstr>
      <vt:lpstr>Take of your shoes, put on your jackets ! </vt:lpstr>
      <vt:lpstr>Tak Thanks Merci Danke Dank Obrigado !! </vt:lpstr>
    </vt:vector>
  </TitlesOfParts>
  <Company>Windesheim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introduction in Resilience throuhg resistance</dc:title>
  <dc:creator>Pauline Fellinger</dc:creator>
  <cp:lastModifiedBy>Pauline Fellinger</cp:lastModifiedBy>
  <cp:revision>47</cp:revision>
  <cp:lastPrinted>2017-07-18T15:34:48Z</cp:lastPrinted>
  <dcterms:created xsi:type="dcterms:W3CDTF">2017-07-17T17:41:12Z</dcterms:created>
  <dcterms:modified xsi:type="dcterms:W3CDTF">2017-07-23T15:40:18Z</dcterms:modified>
</cp:coreProperties>
</file>