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9" r:id="rId4"/>
    <p:sldId id="263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44B4"/>
    <a:srgbClr val="B71F76"/>
    <a:srgbClr val="992B4D"/>
    <a:srgbClr val="D02D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80000"/>
  </p:normalViewPr>
  <p:slideViewPr>
    <p:cSldViewPr snapToGrid="0" snapToObjects="1">
      <p:cViewPr>
        <p:scale>
          <a:sx n="95" d="100"/>
          <a:sy n="95" d="100"/>
        </p:scale>
        <p:origin x="-19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3F633F-5D2D-CF4A-A9EF-CE1E0338FF17}" type="datetimeFigureOut">
              <a:rPr lang="da-DK" smtClean="0"/>
              <a:t>25-08-2017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FB8896-3F15-D24E-9E54-19F39965CBE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03112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noProof="0" dirty="0" smtClean="0"/>
              <a:t>The exercise</a:t>
            </a:r>
            <a:r>
              <a:rPr lang="en-US" baseline="0" noProof="0" dirty="0" smtClean="0"/>
              <a:t> described:</a:t>
            </a:r>
          </a:p>
          <a:p>
            <a:endParaRPr lang="da-DK" dirty="0" smtClean="0"/>
          </a:p>
          <a:p>
            <a:pPr marL="171450" indent="-171450">
              <a:buFontTx/>
              <a:buChar char="-"/>
            </a:pPr>
            <a:r>
              <a:rPr lang="da-DK" dirty="0" smtClean="0"/>
              <a:t>Pair up</a:t>
            </a:r>
          </a:p>
          <a:p>
            <a:pPr marL="171450" indent="-171450">
              <a:buFontTx/>
              <a:buChar char="-"/>
            </a:pPr>
            <a:r>
              <a:rPr lang="da-DK" dirty="0" err="1" smtClean="0"/>
              <a:t>Choose</a:t>
            </a:r>
            <a:r>
              <a:rPr lang="da-DK" dirty="0" smtClean="0"/>
              <a:t> an A and B</a:t>
            </a:r>
          </a:p>
          <a:p>
            <a:pPr marL="171450" indent="-171450">
              <a:buFontTx/>
              <a:buChar char="-"/>
            </a:pPr>
            <a:r>
              <a:rPr lang="da-DK" dirty="0" smtClean="0"/>
              <a:t>A </a:t>
            </a:r>
            <a:r>
              <a:rPr lang="da-DK" dirty="0" err="1" smtClean="0"/>
              <a:t>places</a:t>
            </a:r>
            <a:r>
              <a:rPr lang="da-DK" dirty="0" smtClean="0"/>
              <a:t> </a:t>
            </a:r>
            <a:r>
              <a:rPr lang="da-DK" dirty="0" err="1" smtClean="0"/>
              <a:t>him</a:t>
            </a:r>
            <a:r>
              <a:rPr lang="da-DK" dirty="0" smtClean="0"/>
              <a:t>/her </a:t>
            </a:r>
            <a:r>
              <a:rPr lang="da-DK" dirty="0" err="1" smtClean="0"/>
              <a:t>hands</a:t>
            </a:r>
            <a:r>
              <a:rPr lang="da-DK" dirty="0" smtClean="0"/>
              <a:t> on</a:t>
            </a:r>
            <a:r>
              <a:rPr lang="da-DK" baseline="0" dirty="0" smtClean="0"/>
              <a:t> top of B’s </a:t>
            </a:r>
            <a:r>
              <a:rPr lang="da-DK" baseline="0" dirty="0" err="1" smtClean="0"/>
              <a:t>hands</a:t>
            </a:r>
            <a:r>
              <a:rPr lang="da-DK" baseline="0" dirty="0" smtClean="0"/>
              <a:t>. </a:t>
            </a:r>
            <a:r>
              <a:rPr lang="da-DK" dirty="0" smtClean="0"/>
              <a:t>B starts with </a:t>
            </a:r>
            <a:r>
              <a:rPr lang="da-DK" dirty="0" err="1" smtClean="0"/>
              <a:t>leading</a:t>
            </a:r>
            <a:r>
              <a:rPr lang="da-DK" dirty="0" smtClean="0"/>
              <a:t> and</a:t>
            </a:r>
            <a:r>
              <a:rPr lang="da-DK" baseline="0" dirty="0" smtClean="0"/>
              <a:t> A </a:t>
            </a:r>
            <a:r>
              <a:rPr lang="da-DK" baseline="0" dirty="0" err="1" smtClean="0"/>
              <a:t>should</a:t>
            </a:r>
            <a:r>
              <a:rPr lang="da-DK" baseline="0" dirty="0" smtClean="0"/>
              <a:t> </a:t>
            </a:r>
            <a:r>
              <a:rPr lang="da-DK" baseline="0" dirty="0" err="1" smtClean="0"/>
              <a:t>follow</a:t>
            </a:r>
            <a:r>
              <a:rPr lang="da-DK" baseline="0" dirty="0" smtClean="0"/>
              <a:t> A’s </a:t>
            </a:r>
            <a:r>
              <a:rPr lang="da-DK" baseline="0" dirty="0" err="1" smtClean="0"/>
              <a:t>movements</a:t>
            </a:r>
            <a:r>
              <a:rPr lang="da-DK" dirty="0" smtClean="0"/>
              <a:t>.</a:t>
            </a:r>
            <a:r>
              <a:rPr lang="da-DK" baseline="0" dirty="0" smtClean="0"/>
              <a:t> Play with </a:t>
            </a:r>
            <a:r>
              <a:rPr lang="da-DK" baseline="0" dirty="0" err="1" smtClean="0"/>
              <a:t>levels</a:t>
            </a:r>
            <a:r>
              <a:rPr lang="da-DK" baseline="0" dirty="0" smtClean="0"/>
              <a:t>, speed and </a:t>
            </a:r>
            <a:r>
              <a:rPr lang="da-DK" baseline="0" dirty="0" err="1" smtClean="0"/>
              <a:t>size</a:t>
            </a:r>
            <a:r>
              <a:rPr lang="da-DK" baseline="0" dirty="0" smtClean="0"/>
              <a:t> of the </a:t>
            </a:r>
            <a:r>
              <a:rPr lang="da-DK" baseline="0" dirty="0" err="1" smtClean="0"/>
              <a:t>movement</a:t>
            </a:r>
            <a:r>
              <a:rPr lang="da-DK" baseline="0" dirty="0" smtClean="0"/>
              <a:t>.</a:t>
            </a:r>
          </a:p>
          <a:p>
            <a:pPr marL="171450" indent="-171450">
              <a:buFontTx/>
              <a:buChar char="-"/>
            </a:pPr>
            <a:r>
              <a:rPr lang="da-DK" baseline="0" dirty="0" err="1" smtClean="0"/>
              <a:t>When</a:t>
            </a:r>
            <a:r>
              <a:rPr lang="da-DK" baseline="0" dirty="0" smtClean="0"/>
              <a:t> </a:t>
            </a:r>
            <a:r>
              <a:rPr lang="da-DK" baseline="0" dirty="0" err="1" smtClean="0"/>
              <a:t>your</a:t>
            </a:r>
            <a:r>
              <a:rPr lang="da-DK" baseline="0" dirty="0" smtClean="0"/>
              <a:t> partner is </a:t>
            </a:r>
            <a:r>
              <a:rPr lang="da-DK" baseline="0" dirty="0" err="1" smtClean="0"/>
              <a:t>ready</a:t>
            </a:r>
            <a:r>
              <a:rPr lang="da-DK" baseline="0" dirty="0" smtClean="0"/>
              <a:t> </a:t>
            </a:r>
            <a:r>
              <a:rPr lang="da-DK" baseline="0" dirty="0" err="1" smtClean="0"/>
              <a:t>you</a:t>
            </a:r>
            <a:r>
              <a:rPr lang="da-DK" baseline="0" dirty="0" smtClean="0"/>
              <a:t> </a:t>
            </a:r>
            <a:r>
              <a:rPr lang="da-DK" baseline="0" dirty="0" err="1" smtClean="0"/>
              <a:t>can</a:t>
            </a:r>
            <a:r>
              <a:rPr lang="da-DK" baseline="0" dirty="0" smtClean="0"/>
              <a:t> start </a:t>
            </a:r>
            <a:r>
              <a:rPr lang="da-DK" baseline="0" dirty="0" err="1" smtClean="0"/>
              <a:t>challange</a:t>
            </a:r>
            <a:r>
              <a:rPr lang="da-DK" baseline="0" dirty="0" smtClean="0"/>
              <a:t> </a:t>
            </a:r>
            <a:r>
              <a:rPr lang="da-DK" baseline="0" dirty="0" err="1" smtClean="0"/>
              <a:t>him</a:t>
            </a:r>
            <a:r>
              <a:rPr lang="da-DK" baseline="0" dirty="0" smtClean="0"/>
              <a:t>/her more.</a:t>
            </a:r>
          </a:p>
          <a:p>
            <a:pPr marL="171450" indent="-171450">
              <a:buFontTx/>
              <a:buChar char="-"/>
            </a:pPr>
            <a:r>
              <a:rPr lang="da-DK" baseline="0" dirty="0" smtClean="0"/>
              <a:t>Switch so A is </a:t>
            </a:r>
            <a:r>
              <a:rPr lang="da-DK" baseline="0" dirty="0" err="1" smtClean="0"/>
              <a:t>now</a:t>
            </a:r>
            <a:r>
              <a:rPr lang="da-DK" baseline="0" dirty="0" smtClean="0"/>
              <a:t> </a:t>
            </a:r>
            <a:r>
              <a:rPr lang="da-DK" baseline="0" dirty="0" err="1" smtClean="0"/>
              <a:t>leading</a:t>
            </a:r>
            <a:r>
              <a:rPr lang="da-DK" baseline="0" dirty="0" smtClean="0"/>
              <a:t>.</a:t>
            </a:r>
          </a:p>
          <a:p>
            <a:pPr marL="171450" indent="-171450">
              <a:buFontTx/>
              <a:buChar char="-"/>
            </a:pPr>
            <a:r>
              <a:rPr lang="da-DK" baseline="0" dirty="0" smtClean="0"/>
              <a:t>Now the </a:t>
            </a:r>
            <a:r>
              <a:rPr lang="da-DK" baseline="0" dirty="0" err="1" smtClean="0"/>
              <a:t>leader</a:t>
            </a:r>
            <a:r>
              <a:rPr lang="da-DK" baseline="0" dirty="0" smtClean="0"/>
              <a:t> </a:t>
            </a:r>
            <a:r>
              <a:rPr lang="da-DK" baseline="0" dirty="0" err="1" smtClean="0"/>
              <a:t>can</a:t>
            </a:r>
            <a:r>
              <a:rPr lang="da-DK" baseline="0" dirty="0" smtClean="0"/>
              <a:t> </a:t>
            </a:r>
            <a:r>
              <a:rPr lang="da-DK" baseline="0" dirty="0" err="1" smtClean="0"/>
              <a:t>now</a:t>
            </a:r>
            <a:r>
              <a:rPr lang="da-DK" baseline="0" dirty="0" smtClean="0"/>
              <a:t> slap the </a:t>
            </a:r>
            <a:r>
              <a:rPr lang="da-DK" baseline="0" dirty="0" err="1" smtClean="0"/>
              <a:t>followers</a:t>
            </a:r>
            <a:r>
              <a:rPr lang="da-DK" baseline="0" dirty="0" smtClean="0"/>
              <a:t> </a:t>
            </a:r>
            <a:r>
              <a:rPr lang="da-DK" baseline="0" dirty="0" err="1" smtClean="0"/>
              <a:t>hands</a:t>
            </a:r>
            <a:r>
              <a:rPr lang="da-DK" baseline="0" dirty="0" smtClean="0"/>
              <a:t>. The </a:t>
            </a:r>
            <a:r>
              <a:rPr lang="da-DK" baseline="0" dirty="0" err="1" smtClean="0"/>
              <a:t>follower</a:t>
            </a:r>
            <a:r>
              <a:rPr lang="da-DK" baseline="0" dirty="0" smtClean="0"/>
              <a:t> </a:t>
            </a:r>
            <a:r>
              <a:rPr lang="da-DK" baseline="0" dirty="0" err="1" smtClean="0"/>
              <a:t>therefor</a:t>
            </a:r>
            <a:r>
              <a:rPr lang="da-DK" baseline="0" dirty="0" smtClean="0"/>
              <a:t> has to </a:t>
            </a:r>
            <a:r>
              <a:rPr lang="da-DK" baseline="0" dirty="0" err="1" smtClean="0"/>
              <a:t>concentrate</a:t>
            </a:r>
            <a:r>
              <a:rPr lang="da-DK" baseline="0" dirty="0" smtClean="0"/>
              <a:t> on </a:t>
            </a:r>
            <a:r>
              <a:rPr lang="da-DK" baseline="0" dirty="0" err="1" smtClean="0"/>
              <a:t>following</a:t>
            </a:r>
            <a:r>
              <a:rPr lang="da-DK" baseline="0" dirty="0" smtClean="0"/>
              <a:t> and </a:t>
            </a:r>
            <a:r>
              <a:rPr lang="da-DK" baseline="0" dirty="0" err="1" smtClean="0"/>
              <a:t>watching</a:t>
            </a:r>
            <a:r>
              <a:rPr lang="da-DK" baseline="0" dirty="0" smtClean="0"/>
              <a:t> out.</a:t>
            </a:r>
          </a:p>
          <a:p>
            <a:pPr marL="171450" indent="-171450">
              <a:buFontTx/>
              <a:buChar char="-"/>
            </a:pPr>
            <a:r>
              <a:rPr lang="da-DK" baseline="0" dirty="0" smtClean="0"/>
              <a:t>Switch.</a:t>
            </a:r>
          </a:p>
          <a:p>
            <a:pPr marL="171450" indent="-171450">
              <a:buFontTx/>
              <a:buChar char="-"/>
            </a:pPr>
            <a:r>
              <a:rPr lang="da-DK" baseline="0" dirty="0" smtClean="0"/>
              <a:t>Now the </a:t>
            </a:r>
            <a:r>
              <a:rPr lang="da-DK" baseline="0" dirty="0" err="1" smtClean="0"/>
              <a:t>leader</a:t>
            </a:r>
            <a:r>
              <a:rPr lang="da-DK" baseline="0" dirty="0" smtClean="0"/>
              <a:t> </a:t>
            </a:r>
            <a:r>
              <a:rPr lang="da-DK" baseline="0" dirty="0" err="1" smtClean="0"/>
              <a:t>can</a:t>
            </a:r>
            <a:r>
              <a:rPr lang="da-DK" baseline="0" dirty="0" smtClean="0"/>
              <a:t> ALSO step on the </a:t>
            </a:r>
            <a:r>
              <a:rPr lang="da-DK" baseline="0" dirty="0" err="1" smtClean="0"/>
              <a:t>followers</a:t>
            </a:r>
            <a:r>
              <a:rPr lang="da-DK" baseline="0" dirty="0" smtClean="0"/>
              <a:t> </a:t>
            </a:r>
            <a:r>
              <a:rPr lang="da-DK" baseline="0" dirty="0" err="1" smtClean="0"/>
              <a:t>toes</a:t>
            </a:r>
            <a:r>
              <a:rPr lang="da-DK" baseline="0" dirty="0" smtClean="0"/>
              <a:t>. So the </a:t>
            </a:r>
            <a:r>
              <a:rPr lang="da-DK" baseline="0" dirty="0" err="1" smtClean="0"/>
              <a:t>follower</a:t>
            </a:r>
            <a:r>
              <a:rPr lang="da-DK" baseline="0" dirty="0" smtClean="0"/>
              <a:t> </a:t>
            </a:r>
            <a:r>
              <a:rPr lang="da-DK" baseline="0" dirty="0" err="1" smtClean="0"/>
              <a:t>now</a:t>
            </a:r>
            <a:r>
              <a:rPr lang="da-DK" baseline="0" dirty="0" smtClean="0"/>
              <a:t> has </a:t>
            </a:r>
            <a:r>
              <a:rPr lang="da-DK" baseline="0" dirty="0" err="1" smtClean="0"/>
              <a:t>three</a:t>
            </a:r>
            <a:r>
              <a:rPr lang="da-DK" baseline="0" dirty="0" smtClean="0"/>
              <a:t> elements to </a:t>
            </a:r>
            <a:r>
              <a:rPr lang="da-DK" baseline="0" dirty="0" err="1" smtClean="0"/>
              <a:t>be</a:t>
            </a:r>
            <a:r>
              <a:rPr lang="da-DK" baseline="0" dirty="0" smtClean="0"/>
              <a:t> </a:t>
            </a:r>
            <a:r>
              <a:rPr lang="da-DK" baseline="0" dirty="0" err="1" smtClean="0"/>
              <a:t>aware</a:t>
            </a:r>
            <a:r>
              <a:rPr lang="da-DK" baseline="0" dirty="0" smtClean="0"/>
              <a:t> of.</a:t>
            </a:r>
          </a:p>
          <a:p>
            <a:pPr marL="171450" indent="-171450">
              <a:buFontTx/>
              <a:buChar char="-"/>
            </a:pPr>
            <a:r>
              <a:rPr lang="da-DK" baseline="0" dirty="0" smtClean="0"/>
              <a:t>Switch.</a:t>
            </a:r>
          </a:p>
          <a:p>
            <a:pPr marL="171450" indent="-171450">
              <a:buFontTx/>
              <a:buChar char="-"/>
            </a:pPr>
            <a:r>
              <a:rPr lang="da-DK" baseline="0" dirty="0" smtClean="0"/>
              <a:t>The end.</a:t>
            </a:r>
          </a:p>
          <a:p>
            <a:pPr marL="171450" indent="-171450">
              <a:buFontTx/>
              <a:buChar char="-"/>
            </a:pP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B8896-3F15-D24E-9E54-19F39965CBE5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359520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err="1" smtClean="0"/>
              <a:t>Occupational</a:t>
            </a:r>
            <a:r>
              <a:rPr lang="da-DK" dirty="0" smtClean="0"/>
              <a:t> </a:t>
            </a:r>
            <a:r>
              <a:rPr lang="da-DK" dirty="0" err="1" smtClean="0"/>
              <a:t>safety</a:t>
            </a:r>
            <a:r>
              <a:rPr lang="da-DK" dirty="0" smtClean="0"/>
              <a:t> in </a:t>
            </a:r>
            <a:r>
              <a:rPr lang="da-DK" dirty="0" err="1" smtClean="0"/>
              <a:t>heath</a:t>
            </a:r>
            <a:r>
              <a:rPr lang="da-DK" dirty="0" smtClean="0"/>
              <a:t> (OSH): </a:t>
            </a:r>
            <a:r>
              <a:rPr lang="en-US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https://</a:t>
            </a:r>
            <a:r>
              <a:rPr lang="en-US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www.ncbi.nlm.nih.gov</a:t>
            </a:r>
            <a:r>
              <a:rPr lang="en-US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</a:t>
            </a:r>
            <a:r>
              <a:rPr lang="en-US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pmc</a:t>
            </a:r>
            <a:r>
              <a:rPr lang="en-US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/articles/PMC4867880/#!</a:t>
            </a:r>
            <a:r>
              <a:rPr lang="en-US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</a:t>
            </a:r>
            <a:r>
              <a:rPr lang="en-US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=19.0265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B8896-3F15-D24E-9E54-19F39965CBE5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62181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dirty="0" smtClean="0"/>
              <a:t>Summer School litterature</a:t>
            </a:r>
            <a:r>
              <a:rPr lang="da-DK" baseline="0" dirty="0" smtClean="0"/>
              <a:t> for </a:t>
            </a:r>
            <a:r>
              <a:rPr lang="da-DK" dirty="0" smtClean="0"/>
              <a:t>”</a:t>
            </a:r>
            <a:r>
              <a:rPr lang="da-DK" dirty="0" err="1" smtClean="0"/>
              <a:t>Resilience</a:t>
            </a:r>
            <a:r>
              <a:rPr lang="da-DK" dirty="0" smtClean="0"/>
              <a:t> in PMT” </a:t>
            </a:r>
            <a:r>
              <a:rPr lang="mr-IN" dirty="0" smtClean="0"/>
              <a:t>–</a:t>
            </a:r>
            <a:r>
              <a:rPr lang="da-DK" dirty="0" smtClean="0"/>
              <a:t> ”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Resilience Curriculum for Early Years and Primary Schools in Europe: Enhancing Quality Education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”.</a:t>
            </a:r>
            <a:endParaRPr lang="en-US" dirty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B8896-3F15-D24E-9E54-19F39965CBE5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623584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Describtion</a:t>
            </a:r>
            <a:r>
              <a:rPr lang="en-US" baseline="0" dirty="0" smtClean="0"/>
              <a:t> of exercise: </a:t>
            </a:r>
            <a:br>
              <a:rPr lang="en-US" baseline="0" dirty="0" smtClean="0"/>
            </a:br>
            <a:r>
              <a:rPr lang="en-US" baseline="0" dirty="0" smtClean="0"/>
              <a:t>1 Round: everybody move to music freely </a:t>
            </a:r>
            <a:r>
              <a:rPr lang="mr-IN" baseline="0" dirty="0" smtClean="0"/>
              <a:t>–</a:t>
            </a:r>
            <a:r>
              <a:rPr lang="en-US" baseline="0" dirty="0" smtClean="0"/>
              <a:t> you can use balls or scarfs which is placed in the room.</a:t>
            </a:r>
            <a:br>
              <a:rPr lang="en-US" baseline="0" dirty="0" smtClean="0"/>
            </a:br>
            <a:r>
              <a:rPr lang="en-US" baseline="0" dirty="0" smtClean="0"/>
              <a:t>2. Round: everybody have to choose a body part which ”doesn’t work”/a disability like a broken leg and then everybody have to move with their disability. Afterwards we talk about the feelings you had when you had to move with </a:t>
            </a:r>
            <a:r>
              <a:rPr lang="en-US" baseline="0" smtClean="0"/>
              <a:t>a disability.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B8896-3F15-D24E-9E54-19F39965CBE5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43107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75A96-27CB-6546-8341-A9F7907A9761}" type="datetimeFigureOut">
              <a:rPr lang="da-DK" smtClean="0"/>
              <a:t>25-08-2017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979B8-742D-8149-8E71-CFCDE94FC6E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56010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75A96-27CB-6546-8341-A9F7907A9761}" type="datetimeFigureOut">
              <a:rPr lang="da-DK" smtClean="0"/>
              <a:t>25-08-2017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979B8-742D-8149-8E71-CFCDE94FC6E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9659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75A96-27CB-6546-8341-A9F7907A9761}" type="datetimeFigureOut">
              <a:rPr lang="da-DK" smtClean="0"/>
              <a:t>25-08-2017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979B8-742D-8149-8E71-CFCDE94FC6E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97605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75A96-27CB-6546-8341-A9F7907A9761}" type="datetimeFigureOut">
              <a:rPr lang="da-DK" smtClean="0"/>
              <a:t>25-08-2017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979B8-742D-8149-8E71-CFCDE94FC6E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71034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75A96-27CB-6546-8341-A9F7907A9761}" type="datetimeFigureOut">
              <a:rPr lang="da-DK" smtClean="0"/>
              <a:t>25-08-2017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979B8-742D-8149-8E71-CFCDE94FC6E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64759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75A96-27CB-6546-8341-A9F7907A9761}" type="datetimeFigureOut">
              <a:rPr lang="da-DK" smtClean="0"/>
              <a:t>25-08-2017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979B8-742D-8149-8E71-CFCDE94FC6E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46139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75A96-27CB-6546-8341-A9F7907A9761}" type="datetimeFigureOut">
              <a:rPr lang="da-DK" smtClean="0"/>
              <a:t>25-08-2017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979B8-742D-8149-8E71-CFCDE94FC6E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1596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75A96-27CB-6546-8341-A9F7907A9761}" type="datetimeFigureOut">
              <a:rPr lang="da-DK" smtClean="0"/>
              <a:t>25-08-2017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979B8-742D-8149-8E71-CFCDE94FC6E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5775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75A96-27CB-6546-8341-A9F7907A9761}" type="datetimeFigureOut">
              <a:rPr lang="da-DK" smtClean="0"/>
              <a:t>25-08-2017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979B8-742D-8149-8E71-CFCDE94FC6E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56653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75A96-27CB-6546-8341-A9F7907A9761}" type="datetimeFigureOut">
              <a:rPr lang="da-DK" smtClean="0"/>
              <a:t>25-08-2017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979B8-742D-8149-8E71-CFCDE94FC6E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69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75A96-27CB-6546-8341-A9F7907A9761}" type="datetimeFigureOut">
              <a:rPr lang="da-DK" smtClean="0"/>
              <a:t>25-08-2017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979B8-742D-8149-8E71-CFCDE94FC6E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5438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75A96-27CB-6546-8341-A9F7907A9761}" type="datetimeFigureOut">
              <a:rPr lang="da-DK" smtClean="0"/>
              <a:t>25-08-2017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979B8-742D-8149-8E71-CFCDE94FC6E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4597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ladsholder til indhold 7" descr="shutterstock_332156234.jpg"/>
          <p:cNvPicPr>
            <a:picLocks noChangeAspect="1"/>
          </p:cNvPicPr>
          <p:nvPr/>
        </p:nvPicPr>
        <p:blipFill>
          <a:blip r:embed="rId2">
            <a:alphaModFix amt="3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28" b="4628"/>
          <a:stretch>
            <a:fillRect/>
          </a:stretch>
        </p:blipFill>
        <p:spPr>
          <a:xfrm>
            <a:off x="0" y="-113960"/>
            <a:ext cx="9144000" cy="697196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785" y="2100136"/>
            <a:ext cx="7772400" cy="3191138"/>
          </a:xfrm>
        </p:spPr>
        <p:txBody>
          <a:bodyPr>
            <a:normAutofit/>
          </a:bodyPr>
          <a:lstStyle/>
          <a:p>
            <a:r>
              <a:rPr lang="da-DK" b="1" dirty="0" smtClean="0">
                <a:solidFill>
                  <a:srgbClr val="1444B4"/>
                </a:solidFill>
              </a:rPr>
              <a:t>A D A P T I N G </a:t>
            </a:r>
            <a:br>
              <a:rPr lang="da-DK" b="1" dirty="0" smtClean="0">
                <a:solidFill>
                  <a:srgbClr val="1444B4"/>
                </a:solidFill>
              </a:rPr>
            </a:br>
            <a:r>
              <a:rPr lang="da-DK" b="1" dirty="0" smtClean="0">
                <a:solidFill>
                  <a:srgbClr val="D02D50"/>
                </a:solidFill>
              </a:rPr>
              <a:t>W I T H I N</a:t>
            </a:r>
            <a:r>
              <a:rPr lang="da-DK" b="1" dirty="0" smtClean="0">
                <a:solidFill>
                  <a:srgbClr val="1444B4"/>
                </a:solidFill>
              </a:rPr>
              <a:t/>
            </a:r>
            <a:br>
              <a:rPr lang="da-DK" b="1" dirty="0" smtClean="0">
                <a:solidFill>
                  <a:srgbClr val="1444B4"/>
                </a:solidFill>
              </a:rPr>
            </a:br>
            <a:r>
              <a:rPr lang="da-DK" b="1" dirty="0" smtClean="0">
                <a:solidFill>
                  <a:srgbClr val="1444B4"/>
                </a:solidFill>
              </a:rPr>
              <a:t>R E S I L I E N CE</a:t>
            </a:r>
            <a:endParaRPr lang="da-DK" b="1" dirty="0">
              <a:solidFill>
                <a:srgbClr val="1444B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356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>
                <a:solidFill>
                  <a:srgbClr val="1444B4"/>
                </a:solidFill>
              </a:rPr>
              <a:t>F I G H T I N G </a:t>
            </a:r>
            <a:r>
              <a:rPr lang="da-DK" b="1" dirty="0" smtClean="0">
                <a:solidFill>
                  <a:srgbClr val="B71F76"/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da-DK" b="1" dirty="0" smtClean="0">
                <a:solidFill>
                  <a:srgbClr val="1444B4"/>
                </a:solidFill>
              </a:rPr>
              <a:t> M O N K E Y</a:t>
            </a:r>
            <a:endParaRPr lang="da-DK" dirty="0">
              <a:solidFill>
                <a:srgbClr val="1444B4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85118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da-DK" dirty="0" smtClean="0">
                <a:solidFill>
                  <a:srgbClr val="1444B4"/>
                </a:solidFill>
              </a:rPr>
              <a:t>Write </a:t>
            </a:r>
            <a:r>
              <a:rPr lang="da-DK" dirty="0" err="1" smtClean="0">
                <a:solidFill>
                  <a:srgbClr val="1444B4"/>
                </a:solidFill>
              </a:rPr>
              <a:t>down</a:t>
            </a:r>
            <a:r>
              <a:rPr lang="da-DK" dirty="0" smtClean="0">
                <a:solidFill>
                  <a:srgbClr val="1444B4"/>
                </a:solidFill>
              </a:rPr>
              <a:t> </a:t>
            </a:r>
            <a:r>
              <a:rPr lang="da-DK" dirty="0" err="1" smtClean="0">
                <a:solidFill>
                  <a:srgbClr val="1444B4"/>
                </a:solidFill>
              </a:rPr>
              <a:t>three</a:t>
            </a:r>
            <a:r>
              <a:rPr lang="da-DK" dirty="0" smtClean="0">
                <a:solidFill>
                  <a:srgbClr val="1444B4"/>
                </a:solidFill>
              </a:rPr>
              <a:t> </a:t>
            </a:r>
            <a:r>
              <a:rPr lang="da-DK" dirty="0" err="1" smtClean="0">
                <a:solidFill>
                  <a:srgbClr val="1444B4"/>
                </a:solidFill>
              </a:rPr>
              <a:t>words</a:t>
            </a:r>
            <a:r>
              <a:rPr lang="da-DK" dirty="0" smtClean="0">
                <a:solidFill>
                  <a:srgbClr val="1444B4"/>
                </a:solidFill>
              </a:rPr>
              <a:t> on </a:t>
            </a:r>
            <a:r>
              <a:rPr lang="da-DK" dirty="0" err="1" smtClean="0">
                <a:solidFill>
                  <a:srgbClr val="1444B4"/>
                </a:solidFill>
              </a:rPr>
              <a:t>your</a:t>
            </a:r>
            <a:r>
              <a:rPr lang="da-DK" dirty="0" smtClean="0">
                <a:solidFill>
                  <a:srgbClr val="1444B4"/>
                </a:solidFill>
              </a:rPr>
              <a:t> </a:t>
            </a:r>
            <a:r>
              <a:rPr lang="da-DK" dirty="0" err="1" smtClean="0">
                <a:solidFill>
                  <a:srgbClr val="1444B4"/>
                </a:solidFill>
              </a:rPr>
              <a:t>experience</a:t>
            </a:r>
            <a:endParaRPr lang="da-DK" dirty="0" smtClean="0">
              <a:solidFill>
                <a:srgbClr val="1444B4"/>
              </a:solidFill>
            </a:endParaRPr>
          </a:p>
          <a:p>
            <a:pPr>
              <a:lnSpc>
                <a:spcPct val="120000"/>
              </a:lnSpc>
            </a:pPr>
            <a:r>
              <a:rPr lang="da-DK" dirty="0" smtClean="0">
                <a:solidFill>
                  <a:srgbClr val="1444B4"/>
                </a:solidFill>
              </a:rPr>
              <a:t>Save </a:t>
            </a:r>
            <a:r>
              <a:rPr lang="da-DK" dirty="0" err="1" smtClean="0">
                <a:solidFill>
                  <a:srgbClr val="1444B4"/>
                </a:solidFill>
              </a:rPr>
              <a:t>them</a:t>
            </a:r>
            <a:r>
              <a:rPr lang="da-DK" dirty="0" smtClean="0">
                <a:solidFill>
                  <a:srgbClr val="1444B4"/>
                </a:solidFill>
              </a:rPr>
              <a:t> for </a:t>
            </a:r>
            <a:r>
              <a:rPr lang="da-DK" dirty="0" err="1" smtClean="0">
                <a:solidFill>
                  <a:srgbClr val="1444B4"/>
                </a:solidFill>
              </a:rPr>
              <a:t>later</a:t>
            </a:r>
            <a:endParaRPr lang="da-DK" dirty="0" smtClean="0">
              <a:solidFill>
                <a:srgbClr val="1444B4"/>
              </a:solidFill>
            </a:endParaRPr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</p:txBody>
      </p:sp>
      <p:pic>
        <p:nvPicPr>
          <p:cNvPr id="5" name="Pladsholder til indhold 7" descr="shutterstock_332156234.jpg"/>
          <p:cNvPicPr>
            <a:picLocks noChangeAspect="1"/>
          </p:cNvPicPr>
          <p:nvPr/>
        </p:nvPicPr>
        <p:blipFill>
          <a:blip r:embed="rId3">
            <a:alphaModFix amt="6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28" b="4628"/>
          <a:stretch>
            <a:fillRect/>
          </a:stretch>
        </p:blipFill>
        <p:spPr>
          <a:xfrm>
            <a:off x="0" y="3956070"/>
            <a:ext cx="9144000" cy="3044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712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>
                <a:solidFill>
                  <a:srgbClr val="1444B4"/>
                </a:solidFill>
              </a:rPr>
              <a:t>A</a:t>
            </a:r>
            <a:r>
              <a:rPr lang="da-DK" b="1" dirty="0" smtClean="0">
                <a:solidFill>
                  <a:srgbClr val="1444B4"/>
                </a:solidFill>
              </a:rPr>
              <a:t> </a:t>
            </a:r>
            <a:r>
              <a:rPr lang="da-DK" b="1" dirty="0" smtClean="0">
                <a:solidFill>
                  <a:srgbClr val="B71F76"/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da-DK" b="1" dirty="0" smtClean="0">
                <a:solidFill>
                  <a:srgbClr val="1444B4"/>
                </a:solidFill>
              </a:rPr>
              <a:t> D E F I N I T I O N</a:t>
            </a:r>
            <a:endParaRPr lang="da-DK" b="1" dirty="0">
              <a:solidFill>
                <a:srgbClr val="1444B4"/>
              </a:solidFill>
            </a:endParaRPr>
          </a:p>
        </p:txBody>
      </p:sp>
      <p:pic>
        <p:nvPicPr>
          <p:cNvPr id="6" name="Pladsholder til indhold 7" descr="shutterstock_332156234.jpg"/>
          <p:cNvPicPr>
            <a:picLocks noChangeAspect="1"/>
          </p:cNvPicPr>
          <p:nvPr/>
        </p:nvPicPr>
        <p:blipFill>
          <a:blip r:embed="rId3">
            <a:alphaModFix amt="6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28" b="4628"/>
          <a:stretch>
            <a:fillRect/>
          </a:stretch>
        </p:blipFill>
        <p:spPr>
          <a:xfrm>
            <a:off x="0" y="3956070"/>
            <a:ext cx="9144000" cy="3044382"/>
          </a:xfrm>
          <a:prstGeom prst="rect">
            <a:avLst/>
          </a:prstGeom>
        </p:spPr>
      </p:pic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56538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</a:pPr>
            <a:r>
              <a:rPr lang="da-DK" sz="5100" i="1" dirty="0" smtClean="0">
                <a:solidFill>
                  <a:srgbClr val="1444B4"/>
                </a:solidFill>
              </a:rPr>
              <a:t>”</a:t>
            </a:r>
            <a:r>
              <a:rPr lang="da-DK" sz="5100" i="1" dirty="0" err="1" smtClean="0">
                <a:solidFill>
                  <a:srgbClr val="1444B4"/>
                </a:solidFill>
              </a:rPr>
              <a:t>Resilience</a:t>
            </a:r>
            <a:r>
              <a:rPr lang="da-DK" sz="5100" i="1" dirty="0" smtClean="0">
                <a:solidFill>
                  <a:srgbClr val="1444B4"/>
                </a:solidFill>
              </a:rPr>
              <a:t> is the </a:t>
            </a:r>
            <a:r>
              <a:rPr lang="da-DK" sz="5100" i="1" dirty="0" err="1" smtClean="0">
                <a:solidFill>
                  <a:srgbClr val="1444B4"/>
                </a:solidFill>
              </a:rPr>
              <a:t>ability</a:t>
            </a:r>
            <a:r>
              <a:rPr lang="da-DK" sz="5100" i="1" dirty="0" smtClean="0">
                <a:solidFill>
                  <a:srgbClr val="1444B4"/>
                </a:solidFill>
              </a:rPr>
              <a:t> of a system to </a:t>
            </a:r>
            <a:r>
              <a:rPr lang="da-DK" sz="5100" i="1" dirty="0" err="1" smtClean="0">
                <a:solidFill>
                  <a:srgbClr val="1444B4"/>
                </a:solidFill>
              </a:rPr>
              <a:t>cope</a:t>
            </a:r>
            <a:r>
              <a:rPr lang="da-DK" sz="5100" i="1" dirty="0" smtClean="0">
                <a:solidFill>
                  <a:srgbClr val="1444B4"/>
                </a:solidFill>
              </a:rPr>
              <a:t> with </a:t>
            </a:r>
            <a:r>
              <a:rPr lang="da-DK" sz="5100" i="1" dirty="0" err="1" smtClean="0">
                <a:solidFill>
                  <a:srgbClr val="1444B4"/>
                </a:solidFill>
              </a:rPr>
              <a:t>change</a:t>
            </a:r>
            <a:r>
              <a:rPr lang="da-DK" sz="5100" i="1" dirty="0" smtClean="0">
                <a:solidFill>
                  <a:srgbClr val="1444B4"/>
                </a:solidFill>
              </a:rPr>
              <a:t>”</a:t>
            </a:r>
          </a:p>
          <a:p>
            <a:pPr>
              <a:lnSpc>
                <a:spcPct val="120000"/>
              </a:lnSpc>
            </a:pPr>
            <a:r>
              <a:rPr lang="da-DK" sz="5100" i="1" dirty="0" smtClean="0">
                <a:solidFill>
                  <a:srgbClr val="1444B4"/>
                </a:solidFill>
              </a:rPr>
              <a:t>”</a:t>
            </a:r>
            <a:r>
              <a:rPr lang="da-DK" sz="5100" i="1" dirty="0" err="1" smtClean="0">
                <a:solidFill>
                  <a:srgbClr val="1444B4"/>
                </a:solidFill>
              </a:rPr>
              <a:t>Psychological</a:t>
            </a:r>
            <a:r>
              <a:rPr lang="da-DK" sz="5100" i="1" dirty="0" smtClean="0">
                <a:solidFill>
                  <a:srgbClr val="1444B4"/>
                </a:solidFill>
              </a:rPr>
              <a:t> </a:t>
            </a:r>
            <a:r>
              <a:rPr lang="da-DK" sz="5100" i="1" dirty="0" err="1" smtClean="0">
                <a:solidFill>
                  <a:srgbClr val="1444B4"/>
                </a:solidFill>
              </a:rPr>
              <a:t>resilience</a:t>
            </a:r>
            <a:r>
              <a:rPr lang="da-DK" sz="5100" i="1" dirty="0" smtClean="0">
                <a:solidFill>
                  <a:srgbClr val="1444B4"/>
                </a:solidFill>
              </a:rPr>
              <a:t> is an </a:t>
            </a:r>
            <a:r>
              <a:rPr lang="da-DK" sz="5100" i="1" dirty="0" err="1" smtClean="0">
                <a:solidFill>
                  <a:srgbClr val="1444B4"/>
                </a:solidFill>
              </a:rPr>
              <a:t>individual’s</a:t>
            </a:r>
            <a:r>
              <a:rPr lang="da-DK" sz="5100" i="1" dirty="0" smtClean="0">
                <a:solidFill>
                  <a:srgbClr val="1444B4"/>
                </a:solidFill>
              </a:rPr>
              <a:t> </a:t>
            </a:r>
            <a:r>
              <a:rPr lang="da-DK" sz="5100" i="1" dirty="0" err="1" smtClean="0">
                <a:solidFill>
                  <a:srgbClr val="1444B4"/>
                </a:solidFill>
              </a:rPr>
              <a:t>ability</a:t>
            </a:r>
            <a:r>
              <a:rPr lang="da-DK" sz="5100" i="1" dirty="0" smtClean="0">
                <a:solidFill>
                  <a:srgbClr val="1444B4"/>
                </a:solidFill>
              </a:rPr>
              <a:t> to </a:t>
            </a:r>
            <a:r>
              <a:rPr lang="da-DK" sz="5100" i="1" dirty="0" err="1" smtClean="0">
                <a:solidFill>
                  <a:srgbClr val="1444B4"/>
                </a:solidFill>
              </a:rPr>
              <a:t>succesfully</a:t>
            </a:r>
            <a:r>
              <a:rPr lang="da-DK" sz="5100" i="1" dirty="0" smtClean="0">
                <a:solidFill>
                  <a:srgbClr val="1444B4"/>
                </a:solidFill>
              </a:rPr>
              <a:t> </a:t>
            </a:r>
            <a:r>
              <a:rPr lang="da-DK" sz="5100" i="1" dirty="0" err="1" smtClean="0">
                <a:solidFill>
                  <a:srgbClr val="1444B4"/>
                </a:solidFill>
              </a:rPr>
              <a:t>adapt</a:t>
            </a:r>
            <a:r>
              <a:rPr lang="da-DK" sz="5100" i="1" dirty="0" smtClean="0">
                <a:solidFill>
                  <a:srgbClr val="1444B4"/>
                </a:solidFill>
              </a:rPr>
              <a:t> to </a:t>
            </a:r>
            <a:r>
              <a:rPr lang="da-DK" sz="5100" i="1" dirty="0" err="1" smtClean="0">
                <a:solidFill>
                  <a:srgbClr val="1444B4"/>
                </a:solidFill>
              </a:rPr>
              <a:t>life</a:t>
            </a:r>
            <a:r>
              <a:rPr lang="da-DK" sz="5100" i="1" dirty="0" smtClean="0">
                <a:solidFill>
                  <a:srgbClr val="1444B4"/>
                </a:solidFill>
              </a:rPr>
              <a:t> </a:t>
            </a:r>
            <a:r>
              <a:rPr lang="da-DK" sz="5100" i="1" dirty="0" err="1" smtClean="0">
                <a:solidFill>
                  <a:srgbClr val="1444B4"/>
                </a:solidFill>
              </a:rPr>
              <a:t>tasks</a:t>
            </a:r>
            <a:r>
              <a:rPr lang="da-DK" sz="5100" i="1" dirty="0" smtClean="0">
                <a:solidFill>
                  <a:srgbClr val="1444B4"/>
                </a:solidFill>
              </a:rPr>
              <a:t>.” </a:t>
            </a:r>
            <a:r>
              <a:rPr lang="da-DK" sz="5100" i="1" dirty="0">
                <a:solidFill>
                  <a:srgbClr val="1444B4"/>
                </a:solidFill>
              </a:rPr>
              <a:t>	</a:t>
            </a:r>
          </a:p>
          <a:p>
            <a:pPr>
              <a:lnSpc>
                <a:spcPct val="120000"/>
              </a:lnSpc>
            </a:pPr>
            <a:r>
              <a:rPr lang="en-GB" sz="5100" i="1" dirty="0" smtClean="0">
                <a:solidFill>
                  <a:srgbClr val="1444B4"/>
                </a:solidFill>
              </a:rPr>
              <a:t>“Resilience </a:t>
            </a:r>
            <a:r>
              <a:rPr lang="en-GB" sz="5100" i="1" dirty="0">
                <a:solidFill>
                  <a:srgbClr val="1444B4"/>
                </a:solidFill>
              </a:rPr>
              <a:t>should be considered a process; rather than a trait to be had. It is a process of individuation through a structured system with gradual discovery of personal and unique </a:t>
            </a:r>
            <a:r>
              <a:rPr lang="en-GB" sz="5100" i="1" dirty="0" smtClean="0">
                <a:solidFill>
                  <a:srgbClr val="1444B4"/>
                </a:solidFill>
              </a:rPr>
              <a:t>abilities”</a:t>
            </a:r>
            <a:r>
              <a:rPr lang="en-GB" sz="5100" i="1" dirty="0">
                <a:solidFill>
                  <a:srgbClr val="1444B4"/>
                </a:solidFill>
              </a:rPr>
              <a:t/>
            </a:r>
            <a:br>
              <a:rPr lang="en-GB" sz="5100" i="1" dirty="0">
                <a:solidFill>
                  <a:srgbClr val="1444B4"/>
                </a:solidFill>
              </a:rPr>
            </a:br>
            <a:r>
              <a:rPr lang="en-GB" sz="3800" dirty="0">
                <a:solidFill>
                  <a:srgbClr val="1444B4"/>
                </a:solidFill>
              </a:rPr>
              <a:t>(Rutter, M 2008) “Developing concepts in developmental psychopathology”, pp. 3-22 in J.J </a:t>
            </a:r>
            <a:r>
              <a:rPr lang="en-GB" sz="3800" dirty="0" err="1">
                <a:solidFill>
                  <a:srgbClr val="1444B4"/>
                </a:solidFill>
              </a:rPr>
              <a:t>Hudziak</a:t>
            </a:r>
            <a:r>
              <a:rPr lang="en-GB" sz="3800" dirty="0">
                <a:solidFill>
                  <a:srgbClr val="1444B4"/>
                </a:solidFill>
              </a:rPr>
              <a:t> (ed</a:t>
            </a:r>
            <a:r>
              <a:rPr lang="en-GB" sz="3800" dirty="0" smtClean="0">
                <a:solidFill>
                  <a:srgbClr val="1444B4"/>
                </a:solidFill>
              </a:rPr>
              <a:t>.)</a:t>
            </a:r>
            <a:r>
              <a:rPr lang="da-DK" dirty="0" smtClean="0">
                <a:solidFill>
                  <a:srgbClr val="1444B4"/>
                </a:solidFill>
              </a:rPr>
              <a:t/>
            </a:r>
            <a:br>
              <a:rPr lang="da-DK" dirty="0" smtClean="0">
                <a:solidFill>
                  <a:srgbClr val="1444B4"/>
                </a:solidFill>
              </a:rPr>
            </a:br>
            <a:endParaRPr lang="da-DK" dirty="0">
              <a:solidFill>
                <a:srgbClr val="1444B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214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>
                <a:solidFill>
                  <a:srgbClr val="1444B4"/>
                </a:solidFill>
              </a:rPr>
              <a:t>O U R </a:t>
            </a:r>
            <a:r>
              <a:rPr lang="da-DK" b="1" dirty="0" smtClean="0">
                <a:solidFill>
                  <a:srgbClr val="B71F76"/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da-DK" b="1" dirty="0" smtClean="0">
                <a:solidFill>
                  <a:srgbClr val="1444B4"/>
                </a:solidFill>
              </a:rPr>
              <a:t> W E E K</a:t>
            </a:r>
            <a:endParaRPr lang="da-DK" dirty="0">
              <a:solidFill>
                <a:srgbClr val="1444B4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665191"/>
          </a:xfrm>
        </p:spPr>
        <p:txBody>
          <a:bodyPr/>
          <a:lstStyle/>
          <a:p>
            <a:r>
              <a:rPr lang="en-US" dirty="0" smtClean="0">
                <a:solidFill>
                  <a:srgbClr val="1444B4"/>
                </a:solidFill>
              </a:rPr>
              <a:t>Two point of views</a:t>
            </a:r>
          </a:p>
          <a:p>
            <a:r>
              <a:rPr lang="en-US" dirty="0" smtClean="0">
                <a:solidFill>
                  <a:srgbClr val="1444B4"/>
                </a:solidFill>
              </a:rPr>
              <a:t>Limitation vs. All-in</a:t>
            </a:r>
          </a:p>
          <a:p>
            <a:r>
              <a:rPr lang="en-US" dirty="0" smtClean="0">
                <a:solidFill>
                  <a:srgbClr val="1444B4"/>
                </a:solidFill>
              </a:rPr>
              <a:t>Finding balance</a:t>
            </a:r>
          </a:p>
          <a:p>
            <a:r>
              <a:rPr lang="en-US" dirty="0" smtClean="0">
                <a:solidFill>
                  <a:srgbClr val="1444B4"/>
                </a:solidFill>
              </a:rPr>
              <a:t>“Adapting” was the link </a:t>
            </a:r>
          </a:p>
          <a:p>
            <a:endParaRPr lang="en-US" dirty="0">
              <a:solidFill>
                <a:srgbClr val="1444B4"/>
              </a:solidFill>
            </a:endParaRPr>
          </a:p>
        </p:txBody>
      </p:sp>
      <p:pic>
        <p:nvPicPr>
          <p:cNvPr id="5" name="Pladsholder til indhold 7" descr="shutterstock_332156234.jpg"/>
          <p:cNvPicPr>
            <a:picLocks noChangeAspect="1"/>
          </p:cNvPicPr>
          <p:nvPr/>
        </p:nvPicPr>
        <p:blipFill>
          <a:blip r:embed="rId2">
            <a:alphaModFix amt="6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28" b="4628"/>
          <a:stretch>
            <a:fillRect/>
          </a:stretch>
        </p:blipFill>
        <p:spPr>
          <a:xfrm>
            <a:off x="0" y="3956070"/>
            <a:ext cx="9144000" cy="3044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827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>
                <a:solidFill>
                  <a:srgbClr val="1444B4"/>
                </a:solidFill>
              </a:rPr>
              <a:t>T H E </a:t>
            </a:r>
            <a:r>
              <a:rPr lang="da-DK" b="1" dirty="0" smtClean="0">
                <a:solidFill>
                  <a:srgbClr val="B71F76"/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da-DK" b="1" dirty="0" smtClean="0">
                <a:solidFill>
                  <a:srgbClr val="1444B4"/>
                </a:solidFill>
              </a:rPr>
              <a:t> T H E O R Y</a:t>
            </a:r>
            <a:endParaRPr lang="da-DK" dirty="0">
              <a:solidFill>
                <a:srgbClr val="1444B4"/>
              </a:solidFill>
            </a:endParaRPr>
          </a:p>
        </p:txBody>
      </p:sp>
      <p:pic>
        <p:nvPicPr>
          <p:cNvPr id="4" name="Pladsholder til indhold 7" descr="shutterstock_332156234.jpg"/>
          <p:cNvPicPr>
            <a:picLocks noChangeAspect="1"/>
          </p:cNvPicPr>
          <p:nvPr/>
        </p:nvPicPr>
        <p:blipFill>
          <a:blip r:embed="rId3">
            <a:alphaModFix amt="6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28" b="4628"/>
          <a:stretch>
            <a:fillRect/>
          </a:stretch>
        </p:blipFill>
        <p:spPr>
          <a:xfrm>
            <a:off x="0" y="3956070"/>
            <a:ext cx="9144000" cy="3044382"/>
          </a:xfrm>
          <a:prstGeom prst="rect">
            <a:avLst/>
          </a:prstGeom>
        </p:spPr>
      </p:pic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804799"/>
          </a:xfrm>
        </p:spPr>
        <p:txBody>
          <a:bodyPr numCol="2">
            <a:normAutofit/>
          </a:bodyPr>
          <a:lstStyle/>
          <a:p>
            <a:r>
              <a:rPr lang="en-US" dirty="0" smtClean="0">
                <a:solidFill>
                  <a:srgbClr val="1444B4"/>
                </a:solidFill>
              </a:rPr>
              <a:t>Internal assets</a:t>
            </a:r>
          </a:p>
          <a:p>
            <a:pPr lvl="1"/>
            <a:r>
              <a:rPr lang="en-US" dirty="0" smtClean="0">
                <a:solidFill>
                  <a:srgbClr val="1444B4"/>
                </a:solidFill>
              </a:rPr>
              <a:t>Self-awareness</a:t>
            </a:r>
          </a:p>
          <a:p>
            <a:pPr lvl="1"/>
            <a:r>
              <a:rPr lang="en-US" dirty="0" smtClean="0">
                <a:solidFill>
                  <a:srgbClr val="1444B4"/>
                </a:solidFill>
              </a:rPr>
              <a:t>Empathy</a:t>
            </a:r>
          </a:p>
          <a:p>
            <a:pPr lvl="1"/>
            <a:r>
              <a:rPr lang="en-US" dirty="0" smtClean="0">
                <a:solidFill>
                  <a:srgbClr val="1444B4"/>
                </a:solidFill>
              </a:rPr>
              <a:t>Communication</a:t>
            </a:r>
          </a:p>
          <a:p>
            <a:pPr lvl="1"/>
            <a:r>
              <a:rPr lang="en-US" dirty="0" smtClean="0">
                <a:solidFill>
                  <a:srgbClr val="1444B4"/>
                </a:solidFill>
              </a:rPr>
              <a:t>Cooperation</a:t>
            </a:r>
          </a:p>
          <a:p>
            <a:pPr lvl="1"/>
            <a:r>
              <a:rPr lang="en-US" dirty="0" smtClean="0">
                <a:solidFill>
                  <a:srgbClr val="1444B4"/>
                </a:solidFill>
              </a:rPr>
              <a:t>Problem-solving</a:t>
            </a:r>
          </a:p>
          <a:p>
            <a:pPr lvl="1"/>
            <a:r>
              <a:rPr lang="en-US" dirty="0" smtClean="0">
                <a:solidFill>
                  <a:srgbClr val="1444B4"/>
                </a:solidFill>
              </a:rPr>
              <a:t>Self-</a:t>
            </a:r>
            <a:r>
              <a:rPr lang="en-US" dirty="0" err="1" smtClean="0">
                <a:solidFill>
                  <a:srgbClr val="1444B4"/>
                </a:solidFill>
              </a:rPr>
              <a:t>efficasy</a:t>
            </a:r>
            <a:endParaRPr lang="en-US" dirty="0" smtClean="0">
              <a:solidFill>
                <a:srgbClr val="1444B4"/>
              </a:solidFill>
            </a:endParaRPr>
          </a:p>
          <a:p>
            <a:r>
              <a:rPr lang="en-US" dirty="0" smtClean="0">
                <a:solidFill>
                  <a:srgbClr val="1444B4"/>
                </a:solidFill>
              </a:rPr>
              <a:t>External assets</a:t>
            </a:r>
          </a:p>
          <a:p>
            <a:pPr lvl="1"/>
            <a:r>
              <a:rPr lang="en-US" dirty="0" smtClean="0">
                <a:solidFill>
                  <a:srgbClr val="1444B4"/>
                </a:solidFill>
              </a:rPr>
              <a:t>Family</a:t>
            </a:r>
          </a:p>
          <a:p>
            <a:pPr lvl="1"/>
            <a:r>
              <a:rPr lang="en-US" dirty="0" smtClean="0">
                <a:solidFill>
                  <a:srgbClr val="1444B4"/>
                </a:solidFill>
              </a:rPr>
              <a:t>Friends</a:t>
            </a:r>
          </a:p>
          <a:p>
            <a:pPr lvl="1"/>
            <a:r>
              <a:rPr lang="en-US" dirty="0" smtClean="0">
                <a:solidFill>
                  <a:srgbClr val="1444B4"/>
                </a:solidFill>
              </a:rPr>
              <a:t>Education</a:t>
            </a:r>
          </a:p>
          <a:p>
            <a:pPr lvl="1"/>
            <a:r>
              <a:rPr lang="en-US" dirty="0" smtClean="0">
                <a:solidFill>
                  <a:srgbClr val="1444B4"/>
                </a:solidFill>
              </a:rPr>
              <a:t>Economy</a:t>
            </a:r>
          </a:p>
          <a:p>
            <a:pPr lvl="1"/>
            <a:r>
              <a:rPr lang="en-US" dirty="0" smtClean="0">
                <a:solidFill>
                  <a:srgbClr val="1444B4"/>
                </a:solidFill>
              </a:rPr>
              <a:t>Professional help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1444B4"/>
                </a:solidFill>
              </a:rPr>
              <a:t>	</a:t>
            </a:r>
            <a:endParaRPr lang="en-US" dirty="0">
              <a:solidFill>
                <a:srgbClr val="1444B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214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>
                <a:solidFill>
                  <a:srgbClr val="1444B4"/>
                </a:solidFill>
              </a:rPr>
              <a:t>A N O T H E R </a:t>
            </a:r>
            <a:r>
              <a:rPr lang="da-DK" b="1" dirty="0" smtClean="0">
                <a:solidFill>
                  <a:srgbClr val="B71F76"/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da-DK" b="1" dirty="0" smtClean="0">
                <a:solidFill>
                  <a:srgbClr val="1444B4"/>
                </a:solidFill>
              </a:rPr>
              <a:t> E X E R C I S E</a:t>
            </a:r>
            <a:endParaRPr lang="da-DK" dirty="0">
              <a:solidFill>
                <a:srgbClr val="1444B4"/>
              </a:solidFill>
            </a:endParaRPr>
          </a:p>
        </p:txBody>
      </p:sp>
      <p:pic>
        <p:nvPicPr>
          <p:cNvPr id="5" name="Pladsholder til indhold 7" descr="shutterstock_332156234.jpg"/>
          <p:cNvPicPr>
            <a:picLocks noChangeAspect="1"/>
          </p:cNvPicPr>
          <p:nvPr/>
        </p:nvPicPr>
        <p:blipFill>
          <a:blip r:embed="rId3">
            <a:alphaModFix amt="6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28" b="4628"/>
          <a:stretch>
            <a:fillRect/>
          </a:stretch>
        </p:blipFill>
        <p:spPr>
          <a:xfrm>
            <a:off x="0" y="3956070"/>
            <a:ext cx="9144000" cy="3044382"/>
          </a:xfrm>
          <a:prstGeom prst="rect">
            <a:avLst/>
          </a:prstGeom>
        </p:spPr>
      </p:pic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365236"/>
          </a:xfrm>
        </p:spPr>
        <p:txBody>
          <a:bodyPr>
            <a:normAutofit/>
          </a:bodyPr>
          <a:lstStyle/>
          <a:p>
            <a:r>
              <a:rPr lang="da-DK" dirty="0" err="1" smtClean="0">
                <a:solidFill>
                  <a:srgbClr val="1444B4"/>
                </a:solidFill>
              </a:rPr>
              <a:t>Round</a:t>
            </a:r>
            <a:r>
              <a:rPr lang="da-DK" dirty="0" smtClean="0">
                <a:solidFill>
                  <a:srgbClr val="1444B4"/>
                </a:solidFill>
              </a:rPr>
              <a:t> 1 </a:t>
            </a:r>
            <a:r>
              <a:rPr lang="mr-IN" dirty="0" smtClean="0">
                <a:solidFill>
                  <a:srgbClr val="1444B4"/>
                </a:solidFill>
              </a:rPr>
              <a:t>–</a:t>
            </a:r>
            <a:r>
              <a:rPr lang="da-DK" dirty="0" smtClean="0">
                <a:solidFill>
                  <a:srgbClr val="1444B4"/>
                </a:solidFill>
              </a:rPr>
              <a:t> </a:t>
            </a:r>
            <a:r>
              <a:rPr lang="da-DK" dirty="0" err="1" smtClean="0">
                <a:solidFill>
                  <a:srgbClr val="1444B4"/>
                </a:solidFill>
              </a:rPr>
              <a:t>Move</a:t>
            </a:r>
            <a:r>
              <a:rPr lang="da-DK" dirty="0" smtClean="0">
                <a:solidFill>
                  <a:srgbClr val="1444B4"/>
                </a:solidFill>
              </a:rPr>
              <a:t> </a:t>
            </a:r>
            <a:r>
              <a:rPr lang="da-DK" dirty="0" err="1" smtClean="0">
                <a:solidFill>
                  <a:srgbClr val="1444B4"/>
                </a:solidFill>
              </a:rPr>
              <a:t>freely</a:t>
            </a:r>
            <a:r>
              <a:rPr lang="da-DK" dirty="0" smtClean="0">
                <a:solidFill>
                  <a:srgbClr val="1444B4"/>
                </a:solidFill>
              </a:rPr>
              <a:t> to </a:t>
            </a:r>
            <a:r>
              <a:rPr lang="da-DK" dirty="0" err="1" smtClean="0">
                <a:solidFill>
                  <a:srgbClr val="1444B4"/>
                </a:solidFill>
              </a:rPr>
              <a:t>music</a:t>
            </a:r>
            <a:endParaRPr lang="da-DK" dirty="0" smtClean="0">
              <a:solidFill>
                <a:srgbClr val="1444B4"/>
              </a:solidFill>
            </a:endParaRPr>
          </a:p>
          <a:p>
            <a:r>
              <a:rPr lang="da-DK" dirty="0" err="1" smtClean="0">
                <a:solidFill>
                  <a:srgbClr val="1444B4"/>
                </a:solidFill>
              </a:rPr>
              <a:t>Round</a:t>
            </a:r>
            <a:r>
              <a:rPr lang="da-DK" dirty="0" smtClean="0">
                <a:solidFill>
                  <a:srgbClr val="1444B4"/>
                </a:solidFill>
              </a:rPr>
              <a:t> 2 </a:t>
            </a:r>
            <a:r>
              <a:rPr lang="mr-IN" dirty="0" smtClean="0">
                <a:solidFill>
                  <a:srgbClr val="1444B4"/>
                </a:solidFill>
              </a:rPr>
              <a:t>–</a:t>
            </a:r>
            <a:r>
              <a:rPr lang="da-DK" dirty="0" smtClean="0">
                <a:solidFill>
                  <a:srgbClr val="1444B4"/>
                </a:solidFill>
              </a:rPr>
              <a:t> </a:t>
            </a:r>
            <a:r>
              <a:rPr lang="da-DK" dirty="0" err="1" smtClean="0">
                <a:solidFill>
                  <a:srgbClr val="1444B4"/>
                </a:solidFill>
              </a:rPr>
              <a:t>Choose</a:t>
            </a:r>
            <a:r>
              <a:rPr lang="da-DK" dirty="0" smtClean="0">
                <a:solidFill>
                  <a:srgbClr val="1444B4"/>
                </a:solidFill>
              </a:rPr>
              <a:t> a ”</a:t>
            </a:r>
            <a:r>
              <a:rPr lang="da-DK" dirty="0" err="1" smtClean="0">
                <a:solidFill>
                  <a:srgbClr val="1444B4"/>
                </a:solidFill>
              </a:rPr>
              <a:t>disabilty</a:t>
            </a:r>
            <a:r>
              <a:rPr lang="da-DK" dirty="0" smtClean="0">
                <a:solidFill>
                  <a:srgbClr val="1444B4"/>
                </a:solidFill>
              </a:rPr>
              <a:t>” to </a:t>
            </a:r>
            <a:r>
              <a:rPr lang="da-DK" dirty="0" err="1" smtClean="0">
                <a:solidFill>
                  <a:srgbClr val="1444B4"/>
                </a:solidFill>
              </a:rPr>
              <a:t>move</a:t>
            </a:r>
            <a:r>
              <a:rPr lang="da-DK" dirty="0" smtClean="0">
                <a:solidFill>
                  <a:srgbClr val="1444B4"/>
                </a:solidFill>
              </a:rPr>
              <a:t> with</a:t>
            </a:r>
          </a:p>
        </p:txBody>
      </p:sp>
    </p:spTree>
    <p:extLst>
      <p:ext uri="{BB962C8B-B14F-4D97-AF65-F5344CB8AC3E}">
        <p14:creationId xmlns:p14="http://schemas.microsoft.com/office/powerpoint/2010/main" val="4264214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>
                <a:solidFill>
                  <a:srgbClr val="1444B4"/>
                </a:solidFill>
              </a:rPr>
              <a:t>T H E </a:t>
            </a:r>
            <a:r>
              <a:rPr lang="da-DK" b="1" dirty="0" smtClean="0">
                <a:solidFill>
                  <a:srgbClr val="B71F76"/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da-DK" b="1" dirty="0" smtClean="0">
                <a:solidFill>
                  <a:srgbClr val="1444B4"/>
                </a:solidFill>
              </a:rPr>
              <a:t> E N D</a:t>
            </a:r>
            <a:endParaRPr lang="da-DK" dirty="0">
              <a:solidFill>
                <a:srgbClr val="1444B4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853640"/>
          </a:xfrm>
        </p:spPr>
        <p:txBody>
          <a:bodyPr/>
          <a:lstStyle/>
          <a:p>
            <a:r>
              <a:rPr lang="en-US" dirty="0" smtClean="0">
                <a:solidFill>
                  <a:srgbClr val="1444B4"/>
                </a:solidFill>
              </a:rPr>
              <a:t>Write down three words on your experience</a:t>
            </a:r>
          </a:p>
          <a:p>
            <a:r>
              <a:rPr lang="en-US" dirty="0" smtClean="0">
                <a:solidFill>
                  <a:srgbClr val="1444B4"/>
                </a:solidFill>
              </a:rPr>
              <a:t>What </a:t>
            </a:r>
            <a:r>
              <a:rPr lang="en-US" dirty="0" err="1" smtClean="0">
                <a:solidFill>
                  <a:srgbClr val="1444B4"/>
                </a:solidFill>
              </a:rPr>
              <a:t>ressources</a:t>
            </a:r>
            <a:r>
              <a:rPr lang="en-US" dirty="0" smtClean="0">
                <a:solidFill>
                  <a:srgbClr val="1444B4"/>
                </a:solidFill>
              </a:rPr>
              <a:t> did you use to adapt?</a:t>
            </a:r>
          </a:p>
          <a:p>
            <a:r>
              <a:rPr lang="en-US" dirty="0" smtClean="0">
                <a:solidFill>
                  <a:srgbClr val="1444B4"/>
                </a:solidFill>
              </a:rPr>
              <a:t>Was it internal or external?</a:t>
            </a:r>
          </a:p>
          <a:p>
            <a:endParaRPr lang="en-US" dirty="0">
              <a:solidFill>
                <a:srgbClr val="1444B4"/>
              </a:solidFill>
            </a:endParaRPr>
          </a:p>
        </p:txBody>
      </p:sp>
      <p:pic>
        <p:nvPicPr>
          <p:cNvPr id="5" name="Pladsholder til indhold 7" descr="shutterstock_332156234.jpg"/>
          <p:cNvPicPr>
            <a:picLocks noChangeAspect="1"/>
          </p:cNvPicPr>
          <p:nvPr/>
        </p:nvPicPr>
        <p:blipFill>
          <a:blip r:embed="rId2">
            <a:alphaModFix amt="6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28" b="4628"/>
          <a:stretch>
            <a:fillRect/>
          </a:stretch>
        </p:blipFill>
        <p:spPr>
          <a:xfrm>
            <a:off x="0" y="3956070"/>
            <a:ext cx="9144000" cy="3044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904944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346</Words>
  <Application>Microsoft Office PowerPoint</Application>
  <PresentationFormat>Diavoorstelling (4:3)</PresentationFormat>
  <Paragraphs>55</Paragraphs>
  <Slides>7</Slides>
  <Notes>4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Kontortema</vt:lpstr>
      <vt:lpstr>A D A P T I N G  W I T H I N R E S I L I E N CE</vt:lpstr>
      <vt:lpstr>F I G H T I N G  M O N K E Y</vt:lpstr>
      <vt:lpstr>A  D E F I N I T I O N</vt:lpstr>
      <vt:lpstr>O U R  W E E K</vt:lpstr>
      <vt:lpstr>T H E  T H E O R Y</vt:lpstr>
      <vt:lpstr>A N O T H E R  E X E R C I S E</vt:lpstr>
      <vt:lpstr>T H E  E N 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Adaptation within Resilience</dc:title>
  <dc:creator>Camilla De Feuth</dc:creator>
  <cp:lastModifiedBy>Cor Niks</cp:lastModifiedBy>
  <cp:revision>16</cp:revision>
  <dcterms:created xsi:type="dcterms:W3CDTF">2017-08-24T08:20:14Z</dcterms:created>
  <dcterms:modified xsi:type="dcterms:W3CDTF">2017-08-25T07:18:51Z</dcterms:modified>
</cp:coreProperties>
</file>