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68" r:id="rId8"/>
    <p:sldId id="267" r:id="rId9"/>
    <p:sldId id="269" r:id="rId10"/>
    <p:sldId id="270" r:id="rId11"/>
    <p:sldId id="261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CD6DB-3972-470B-A747-254129AA9B5D}" type="doc">
      <dgm:prSet loTypeId="urn:microsoft.com/office/officeart/2005/8/layout/radial6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2948440B-F8D0-46DA-B8C0-0B5E75C622A9}">
      <dgm:prSet phldrT="[Texto]" custT="1"/>
      <dgm:spPr/>
      <dgm:t>
        <a:bodyPr/>
        <a:lstStyle/>
        <a:p>
          <a:r>
            <a:rPr lang="en-US" sz="1800" noProof="0" dirty="0" smtClean="0"/>
            <a:t>Children</a:t>
          </a:r>
          <a:r>
            <a:rPr lang="en-US" sz="1800" dirty="0" smtClean="0"/>
            <a:t> with motor difficulties</a:t>
          </a:r>
          <a:endParaRPr lang="en-US" sz="1800" dirty="0"/>
        </a:p>
      </dgm:t>
    </dgm:pt>
    <dgm:pt modelId="{943C64DA-4459-4583-9EFE-1EF89849EE09}" type="parTrans" cxnId="{C430F2A1-3709-4AC7-9EA1-376E708528C0}">
      <dgm:prSet/>
      <dgm:spPr/>
      <dgm:t>
        <a:bodyPr/>
        <a:lstStyle/>
        <a:p>
          <a:endParaRPr lang="en-GB" sz="2000"/>
        </a:p>
      </dgm:t>
    </dgm:pt>
    <dgm:pt modelId="{383F3C55-C015-408F-8AC1-2DE0D45B6AA8}" type="sibTrans" cxnId="{C430F2A1-3709-4AC7-9EA1-376E708528C0}">
      <dgm:prSet/>
      <dgm:spPr/>
      <dgm:t>
        <a:bodyPr/>
        <a:lstStyle/>
        <a:p>
          <a:endParaRPr lang="en-GB" sz="2000"/>
        </a:p>
      </dgm:t>
    </dgm:pt>
    <dgm:pt modelId="{363BE931-728A-4551-8804-4467CCC0F899}">
      <dgm:prSet phldrT="[Texto]" custT="1"/>
      <dgm:spPr/>
      <dgm:t>
        <a:bodyPr/>
        <a:lstStyle/>
        <a:p>
          <a:r>
            <a:rPr lang="pt-PT" sz="1600" dirty="0" err="1" smtClean="0"/>
            <a:t>Low</a:t>
          </a:r>
          <a:r>
            <a:rPr lang="pt-PT" sz="1600" dirty="0" smtClean="0"/>
            <a:t> performance</a:t>
          </a:r>
          <a:endParaRPr lang="en-GB" sz="1600" dirty="0"/>
        </a:p>
      </dgm:t>
    </dgm:pt>
    <dgm:pt modelId="{BA9C3459-AB73-45C9-8217-656285A6FDC8}" type="parTrans" cxnId="{CE2D8B08-E10A-4D06-BEF9-F7B2F936AFEF}">
      <dgm:prSet/>
      <dgm:spPr/>
      <dgm:t>
        <a:bodyPr/>
        <a:lstStyle/>
        <a:p>
          <a:endParaRPr lang="en-GB" sz="2000"/>
        </a:p>
      </dgm:t>
    </dgm:pt>
    <dgm:pt modelId="{E50FC863-D951-4F0B-A6A7-11B48123BDC1}" type="sibTrans" cxnId="{CE2D8B08-E10A-4D06-BEF9-F7B2F936AFEF}">
      <dgm:prSet/>
      <dgm:spPr/>
      <dgm:t>
        <a:bodyPr/>
        <a:lstStyle/>
        <a:p>
          <a:endParaRPr lang="en-GB" sz="2000"/>
        </a:p>
      </dgm:t>
    </dgm:pt>
    <dgm:pt modelId="{5BC4522D-AFA4-4DF1-BCA3-0E0440364A78}">
      <dgm:prSet phldrT="[Texto]" custT="1"/>
      <dgm:spPr/>
      <dgm:t>
        <a:bodyPr/>
        <a:lstStyle/>
        <a:p>
          <a:r>
            <a:rPr lang="en-US" sz="1600" noProof="0" dirty="0" smtClean="0"/>
            <a:t>Criticized</a:t>
          </a:r>
          <a:r>
            <a:rPr lang="pt-PT" sz="1600" dirty="0" smtClean="0"/>
            <a:t> </a:t>
          </a:r>
          <a:r>
            <a:rPr lang="pt-PT" sz="1600" dirty="0" err="1" smtClean="0"/>
            <a:t>by</a:t>
          </a:r>
          <a:r>
            <a:rPr lang="pt-PT" sz="1600" dirty="0" smtClean="0"/>
            <a:t> </a:t>
          </a:r>
          <a:r>
            <a:rPr lang="pt-PT" sz="1600" dirty="0" err="1" smtClean="0"/>
            <a:t>the</a:t>
          </a:r>
          <a:r>
            <a:rPr lang="pt-PT" sz="1600" dirty="0" smtClean="0"/>
            <a:t> </a:t>
          </a:r>
          <a:r>
            <a:rPr lang="pt-PT" sz="1600" dirty="0" err="1" smtClean="0"/>
            <a:t>peers</a:t>
          </a:r>
          <a:endParaRPr lang="en-GB" sz="1600" dirty="0"/>
        </a:p>
      </dgm:t>
    </dgm:pt>
    <dgm:pt modelId="{C9D2B2C0-67B2-46B1-A1ED-58E5998ABA30}" type="parTrans" cxnId="{1C1071CD-29BE-4CE1-82F0-62DD870B32FE}">
      <dgm:prSet/>
      <dgm:spPr/>
      <dgm:t>
        <a:bodyPr/>
        <a:lstStyle/>
        <a:p>
          <a:endParaRPr lang="en-GB" sz="2000"/>
        </a:p>
      </dgm:t>
    </dgm:pt>
    <dgm:pt modelId="{A0FF220F-C3E5-4169-BCFB-59B3A4C70D80}" type="sibTrans" cxnId="{1C1071CD-29BE-4CE1-82F0-62DD870B32FE}">
      <dgm:prSet/>
      <dgm:spPr/>
      <dgm:t>
        <a:bodyPr/>
        <a:lstStyle/>
        <a:p>
          <a:endParaRPr lang="en-GB" sz="2000"/>
        </a:p>
      </dgm:t>
    </dgm:pt>
    <dgm:pt modelId="{346C1F66-CC5D-4568-9326-F2BE73159525}">
      <dgm:prSet phldrT="[Texto]" custT="1"/>
      <dgm:spPr/>
      <dgm:t>
        <a:bodyPr/>
        <a:lstStyle/>
        <a:p>
          <a:r>
            <a:rPr lang="en-US" sz="1600" noProof="0" dirty="0" smtClean="0"/>
            <a:t>Increased stress and anxiety</a:t>
          </a:r>
          <a:endParaRPr lang="en-US" sz="1600" noProof="0" dirty="0"/>
        </a:p>
      </dgm:t>
    </dgm:pt>
    <dgm:pt modelId="{331C3DBE-A972-46D5-BCB4-CA70BA1448DD}" type="parTrans" cxnId="{DBD5F4FE-61D5-4D2B-9812-77BD28A5794A}">
      <dgm:prSet/>
      <dgm:spPr/>
      <dgm:t>
        <a:bodyPr/>
        <a:lstStyle/>
        <a:p>
          <a:endParaRPr lang="en-GB" sz="2000"/>
        </a:p>
      </dgm:t>
    </dgm:pt>
    <dgm:pt modelId="{ED583D93-FEF1-4708-9ACC-1C421E9780F6}" type="sibTrans" cxnId="{DBD5F4FE-61D5-4D2B-9812-77BD28A5794A}">
      <dgm:prSet/>
      <dgm:spPr/>
      <dgm:t>
        <a:bodyPr/>
        <a:lstStyle/>
        <a:p>
          <a:endParaRPr lang="en-GB" sz="2000"/>
        </a:p>
      </dgm:t>
    </dgm:pt>
    <dgm:pt modelId="{4362AF24-3E45-48F2-A965-A36DCAF4DF1E}" type="pres">
      <dgm:prSet presAssocID="{617CD6DB-3972-470B-A747-254129AA9B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ADBB6568-7050-4BBB-A0E8-5BDF586CFD64}" type="pres">
      <dgm:prSet presAssocID="{2948440B-F8D0-46DA-B8C0-0B5E75C622A9}" presName="centerShape" presStyleLbl="node0" presStyleIdx="0" presStyleCnt="1"/>
      <dgm:spPr/>
      <dgm:t>
        <a:bodyPr/>
        <a:lstStyle/>
        <a:p>
          <a:endParaRPr lang="en-GB"/>
        </a:p>
      </dgm:t>
    </dgm:pt>
    <dgm:pt modelId="{B915E973-A7FE-4C02-89BE-3F233FB7A09C}" type="pres">
      <dgm:prSet presAssocID="{363BE931-728A-4551-8804-4467CCC0F899}" presName="node" presStyleLbl="node1" presStyleIdx="0" presStyleCnt="3" custScaleX="161955" custScaleY="120966" custRadScaleRad="950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9060D3-6086-47FE-B592-1FE8C7867E3E}" type="pres">
      <dgm:prSet presAssocID="{363BE931-728A-4551-8804-4467CCC0F899}" presName="dummy" presStyleCnt="0"/>
      <dgm:spPr/>
      <dgm:t>
        <a:bodyPr/>
        <a:lstStyle/>
        <a:p>
          <a:endParaRPr lang="pt-PT"/>
        </a:p>
      </dgm:t>
    </dgm:pt>
    <dgm:pt modelId="{96345796-7660-47BA-AF62-5CD4B04E65CA}" type="pres">
      <dgm:prSet presAssocID="{E50FC863-D951-4F0B-A6A7-11B48123BDC1}" presName="sibTrans" presStyleLbl="sibTrans2D1" presStyleIdx="0" presStyleCnt="3"/>
      <dgm:spPr/>
      <dgm:t>
        <a:bodyPr/>
        <a:lstStyle/>
        <a:p>
          <a:endParaRPr lang="pt-PT"/>
        </a:p>
      </dgm:t>
    </dgm:pt>
    <dgm:pt modelId="{98D6AB61-1759-465B-834D-FED31BC8843D}" type="pres">
      <dgm:prSet presAssocID="{5BC4522D-AFA4-4DF1-BCA3-0E0440364A78}" presName="node" presStyleLbl="node1" presStyleIdx="1" presStyleCnt="3" custScaleX="130419" custScaleY="1128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EF8834-D9D2-4DA3-9685-FC3E90A11307}" type="pres">
      <dgm:prSet presAssocID="{5BC4522D-AFA4-4DF1-BCA3-0E0440364A78}" presName="dummy" presStyleCnt="0"/>
      <dgm:spPr/>
      <dgm:t>
        <a:bodyPr/>
        <a:lstStyle/>
        <a:p>
          <a:endParaRPr lang="pt-PT"/>
        </a:p>
      </dgm:t>
    </dgm:pt>
    <dgm:pt modelId="{2ED50B4E-963C-460B-9126-792EBCBA428F}" type="pres">
      <dgm:prSet presAssocID="{A0FF220F-C3E5-4169-BCFB-59B3A4C70D80}" presName="sibTrans" presStyleLbl="sibTrans2D1" presStyleIdx="1" presStyleCnt="3"/>
      <dgm:spPr/>
      <dgm:t>
        <a:bodyPr/>
        <a:lstStyle/>
        <a:p>
          <a:endParaRPr lang="pt-PT"/>
        </a:p>
      </dgm:t>
    </dgm:pt>
    <dgm:pt modelId="{762C5C72-FC22-4B2A-B655-3F1C9D308389}" type="pres">
      <dgm:prSet presAssocID="{346C1F66-CC5D-4568-9326-F2BE73159525}" presName="node" presStyleLbl="node1" presStyleIdx="2" presStyleCnt="3" custScaleX="119942" custScaleY="118965" custRadScaleRad="99132" custRadScaleInc="-16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14E509-A524-47CC-BF5C-3A02ACBBBBA3}" type="pres">
      <dgm:prSet presAssocID="{346C1F66-CC5D-4568-9326-F2BE73159525}" presName="dummy" presStyleCnt="0"/>
      <dgm:spPr/>
      <dgm:t>
        <a:bodyPr/>
        <a:lstStyle/>
        <a:p>
          <a:endParaRPr lang="pt-PT"/>
        </a:p>
      </dgm:t>
    </dgm:pt>
    <dgm:pt modelId="{023DEDE0-1A36-4F21-9460-97CC7794F89B}" type="pres">
      <dgm:prSet presAssocID="{ED583D93-FEF1-4708-9ACC-1C421E9780F6}" presName="sibTrans" presStyleLbl="sibTrans2D1" presStyleIdx="2" presStyleCnt="3"/>
      <dgm:spPr/>
      <dgm:t>
        <a:bodyPr/>
        <a:lstStyle/>
        <a:p>
          <a:endParaRPr lang="pt-PT"/>
        </a:p>
      </dgm:t>
    </dgm:pt>
  </dgm:ptLst>
  <dgm:cxnLst>
    <dgm:cxn modelId="{37D56A3B-3ED4-435D-919D-AB59D42E991D}" type="presOf" srcId="{5BC4522D-AFA4-4DF1-BCA3-0E0440364A78}" destId="{98D6AB61-1759-465B-834D-FED31BC8843D}" srcOrd="0" destOrd="0" presId="urn:microsoft.com/office/officeart/2005/8/layout/radial6"/>
    <dgm:cxn modelId="{18F1D5D8-01AA-4DBB-AF56-2DF59CE0CA57}" type="presOf" srcId="{A0FF220F-C3E5-4169-BCFB-59B3A4C70D80}" destId="{2ED50B4E-963C-460B-9126-792EBCBA428F}" srcOrd="0" destOrd="0" presId="urn:microsoft.com/office/officeart/2005/8/layout/radial6"/>
    <dgm:cxn modelId="{DE7E18D8-53B6-417D-B085-EEE54F1F0443}" type="presOf" srcId="{617CD6DB-3972-470B-A747-254129AA9B5D}" destId="{4362AF24-3E45-48F2-A965-A36DCAF4DF1E}" srcOrd="0" destOrd="0" presId="urn:microsoft.com/office/officeart/2005/8/layout/radial6"/>
    <dgm:cxn modelId="{8C873333-068E-4E0F-B213-0D94EC7619B0}" type="presOf" srcId="{ED583D93-FEF1-4708-9ACC-1C421E9780F6}" destId="{023DEDE0-1A36-4F21-9460-97CC7794F89B}" srcOrd="0" destOrd="0" presId="urn:microsoft.com/office/officeart/2005/8/layout/radial6"/>
    <dgm:cxn modelId="{CB146BE0-C4A1-49F6-929B-08ECA6A46832}" type="presOf" srcId="{2948440B-F8D0-46DA-B8C0-0B5E75C622A9}" destId="{ADBB6568-7050-4BBB-A0E8-5BDF586CFD64}" srcOrd="0" destOrd="0" presId="urn:microsoft.com/office/officeart/2005/8/layout/radial6"/>
    <dgm:cxn modelId="{C430F2A1-3709-4AC7-9EA1-376E708528C0}" srcId="{617CD6DB-3972-470B-A747-254129AA9B5D}" destId="{2948440B-F8D0-46DA-B8C0-0B5E75C622A9}" srcOrd="0" destOrd="0" parTransId="{943C64DA-4459-4583-9EFE-1EF89849EE09}" sibTransId="{383F3C55-C015-408F-8AC1-2DE0D45B6AA8}"/>
    <dgm:cxn modelId="{5A289F56-673F-45A7-972F-1173F35E335C}" type="presOf" srcId="{E50FC863-D951-4F0B-A6A7-11B48123BDC1}" destId="{96345796-7660-47BA-AF62-5CD4B04E65CA}" srcOrd="0" destOrd="0" presId="urn:microsoft.com/office/officeart/2005/8/layout/radial6"/>
    <dgm:cxn modelId="{CE2D8B08-E10A-4D06-BEF9-F7B2F936AFEF}" srcId="{2948440B-F8D0-46DA-B8C0-0B5E75C622A9}" destId="{363BE931-728A-4551-8804-4467CCC0F899}" srcOrd="0" destOrd="0" parTransId="{BA9C3459-AB73-45C9-8217-656285A6FDC8}" sibTransId="{E50FC863-D951-4F0B-A6A7-11B48123BDC1}"/>
    <dgm:cxn modelId="{DBD5F4FE-61D5-4D2B-9812-77BD28A5794A}" srcId="{2948440B-F8D0-46DA-B8C0-0B5E75C622A9}" destId="{346C1F66-CC5D-4568-9326-F2BE73159525}" srcOrd="2" destOrd="0" parTransId="{331C3DBE-A972-46D5-BCB4-CA70BA1448DD}" sibTransId="{ED583D93-FEF1-4708-9ACC-1C421E9780F6}"/>
    <dgm:cxn modelId="{1C1071CD-29BE-4CE1-82F0-62DD870B32FE}" srcId="{2948440B-F8D0-46DA-B8C0-0B5E75C622A9}" destId="{5BC4522D-AFA4-4DF1-BCA3-0E0440364A78}" srcOrd="1" destOrd="0" parTransId="{C9D2B2C0-67B2-46B1-A1ED-58E5998ABA30}" sibTransId="{A0FF220F-C3E5-4169-BCFB-59B3A4C70D80}"/>
    <dgm:cxn modelId="{C386C77B-101D-46F3-B66F-7A82EC82A7B0}" type="presOf" srcId="{346C1F66-CC5D-4568-9326-F2BE73159525}" destId="{762C5C72-FC22-4B2A-B655-3F1C9D308389}" srcOrd="0" destOrd="0" presId="urn:microsoft.com/office/officeart/2005/8/layout/radial6"/>
    <dgm:cxn modelId="{2A8F4AFB-DC37-4030-846A-34A28C24D102}" type="presOf" srcId="{363BE931-728A-4551-8804-4467CCC0F899}" destId="{B915E973-A7FE-4C02-89BE-3F233FB7A09C}" srcOrd="0" destOrd="0" presId="urn:microsoft.com/office/officeart/2005/8/layout/radial6"/>
    <dgm:cxn modelId="{7CA053C5-6EC7-4B3D-9303-71ACFF46597B}" type="presParOf" srcId="{4362AF24-3E45-48F2-A965-A36DCAF4DF1E}" destId="{ADBB6568-7050-4BBB-A0E8-5BDF586CFD64}" srcOrd="0" destOrd="0" presId="urn:microsoft.com/office/officeart/2005/8/layout/radial6"/>
    <dgm:cxn modelId="{AA4A61C0-AFAE-4BEF-BF43-7FA6D40A856A}" type="presParOf" srcId="{4362AF24-3E45-48F2-A965-A36DCAF4DF1E}" destId="{B915E973-A7FE-4C02-89BE-3F233FB7A09C}" srcOrd="1" destOrd="0" presId="urn:microsoft.com/office/officeart/2005/8/layout/radial6"/>
    <dgm:cxn modelId="{89E50676-AE89-46C1-A8FE-44DF3315F95D}" type="presParOf" srcId="{4362AF24-3E45-48F2-A965-A36DCAF4DF1E}" destId="{9C9060D3-6086-47FE-B592-1FE8C7867E3E}" srcOrd="2" destOrd="0" presId="urn:microsoft.com/office/officeart/2005/8/layout/radial6"/>
    <dgm:cxn modelId="{1FA43C57-D727-4B86-913E-211ADAF47D91}" type="presParOf" srcId="{4362AF24-3E45-48F2-A965-A36DCAF4DF1E}" destId="{96345796-7660-47BA-AF62-5CD4B04E65CA}" srcOrd="3" destOrd="0" presId="urn:microsoft.com/office/officeart/2005/8/layout/radial6"/>
    <dgm:cxn modelId="{522E4AE9-2946-49BE-8EB8-F7C6EB48FA8C}" type="presParOf" srcId="{4362AF24-3E45-48F2-A965-A36DCAF4DF1E}" destId="{98D6AB61-1759-465B-834D-FED31BC8843D}" srcOrd="4" destOrd="0" presId="urn:microsoft.com/office/officeart/2005/8/layout/radial6"/>
    <dgm:cxn modelId="{F21BB5DF-8EB0-4146-9456-BAEA581AF4A3}" type="presParOf" srcId="{4362AF24-3E45-48F2-A965-A36DCAF4DF1E}" destId="{07EF8834-D9D2-4DA3-9685-FC3E90A11307}" srcOrd="5" destOrd="0" presId="urn:microsoft.com/office/officeart/2005/8/layout/radial6"/>
    <dgm:cxn modelId="{349A61B4-79D3-4477-BD51-2083A5C75703}" type="presParOf" srcId="{4362AF24-3E45-48F2-A965-A36DCAF4DF1E}" destId="{2ED50B4E-963C-460B-9126-792EBCBA428F}" srcOrd="6" destOrd="0" presId="urn:microsoft.com/office/officeart/2005/8/layout/radial6"/>
    <dgm:cxn modelId="{590647FF-00AC-41C6-8029-3322399657F4}" type="presParOf" srcId="{4362AF24-3E45-48F2-A965-A36DCAF4DF1E}" destId="{762C5C72-FC22-4B2A-B655-3F1C9D308389}" srcOrd="7" destOrd="0" presId="urn:microsoft.com/office/officeart/2005/8/layout/radial6"/>
    <dgm:cxn modelId="{832D9311-A438-4F26-976D-FDE796D3705F}" type="presParOf" srcId="{4362AF24-3E45-48F2-A965-A36DCAF4DF1E}" destId="{5F14E509-A524-47CC-BF5C-3A02ACBBBBA3}" srcOrd="8" destOrd="0" presId="urn:microsoft.com/office/officeart/2005/8/layout/radial6"/>
    <dgm:cxn modelId="{178EC12C-8330-44A2-AB90-51DDA81647F7}" type="presParOf" srcId="{4362AF24-3E45-48F2-A965-A36DCAF4DF1E}" destId="{023DEDE0-1A36-4F21-9460-97CC7794F89B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DEDE0-1A36-4F21-9460-97CC7794F89B}">
      <dsp:nvSpPr>
        <dsp:cNvPr id="0" name=""/>
        <dsp:cNvSpPr/>
      </dsp:nvSpPr>
      <dsp:spPr>
        <a:xfrm>
          <a:off x="1808298" y="611847"/>
          <a:ext cx="3207991" cy="3207991"/>
        </a:xfrm>
        <a:prstGeom prst="blockArc">
          <a:avLst>
            <a:gd name="adj1" fmla="val 9170185"/>
            <a:gd name="adj2" fmla="val 16072750"/>
            <a:gd name="adj3" fmla="val 4638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D50B4E-963C-460B-9126-792EBCBA428F}">
      <dsp:nvSpPr>
        <dsp:cNvPr id="0" name=""/>
        <dsp:cNvSpPr/>
      </dsp:nvSpPr>
      <dsp:spPr>
        <a:xfrm>
          <a:off x="1758150" y="521572"/>
          <a:ext cx="3207991" cy="3207991"/>
        </a:xfrm>
        <a:prstGeom prst="blockArc">
          <a:avLst>
            <a:gd name="adj1" fmla="val 1834089"/>
            <a:gd name="adj2" fmla="val 8943559"/>
            <a:gd name="adj3" fmla="val 4638"/>
          </a:avLst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345796-7660-47BA-AF62-5CD4B04E65CA}">
      <dsp:nvSpPr>
        <dsp:cNvPr id="0" name=""/>
        <dsp:cNvSpPr/>
      </dsp:nvSpPr>
      <dsp:spPr>
        <a:xfrm>
          <a:off x="1708494" y="612362"/>
          <a:ext cx="3207991" cy="3207991"/>
        </a:xfrm>
        <a:prstGeom prst="blockArc">
          <a:avLst>
            <a:gd name="adj1" fmla="val 16291772"/>
            <a:gd name="adj2" fmla="val 1606994"/>
            <a:gd name="adj3" fmla="val 463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BB6568-7050-4BBB-A0E8-5BDF586CFD64}">
      <dsp:nvSpPr>
        <dsp:cNvPr id="0" name=""/>
        <dsp:cNvSpPr/>
      </dsp:nvSpPr>
      <dsp:spPr>
        <a:xfrm>
          <a:off x="2616287" y="1400959"/>
          <a:ext cx="1476049" cy="14760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Children</a:t>
          </a:r>
          <a:r>
            <a:rPr lang="en-US" sz="1800" kern="1200" dirty="0" smtClean="0"/>
            <a:t> with motor difficulties</a:t>
          </a:r>
          <a:endParaRPr lang="en-US" sz="1800" kern="1200" dirty="0"/>
        </a:p>
      </dsp:txBody>
      <dsp:txXfrm>
        <a:off x="2832449" y="1617121"/>
        <a:ext cx="1043725" cy="1043725"/>
      </dsp:txXfrm>
    </dsp:sp>
    <dsp:sp modelId="{B915E973-A7FE-4C02-89BE-3F233FB7A09C}">
      <dsp:nvSpPr>
        <dsp:cNvPr id="0" name=""/>
        <dsp:cNvSpPr/>
      </dsp:nvSpPr>
      <dsp:spPr>
        <a:xfrm>
          <a:off x="2517624" y="25186"/>
          <a:ext cx="1673375" cy="12498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err="1" smtClean="0"/>
            <a:t>Low</a:t>
          </a:r>
          <a:r>
            <a:rPr lang="pt-PT" sz="1600" kern="1200" dirty="0" smtClean="0"/>
            <a:t> performance</a:t>
          </a:r>
          <a:endParaRPr lang="en-GB" sz="1600" kern="1200" dirty="0"/>
        </a:p>
      </dsp:txBody>
      <dsp:txXfrm>
        <a:off x="2762684" y="208224"/>
        <a:ext cx="1183255" cy="883786"/>
      </dsp:txXfrm>
    </dsp:sp>
    <dsp:sp modelId="{98D6AB61-1759-465B-834D-FED31BC8843D}">
      <dsp:nvSpPr>
        <dsp:cNvPr id="0" name=""/>
        <dsp:cNvSpPr/>
      </dsp:nvSpPr>
      <dsp:spPr>
        <a:xfrm>
          <a:off x="4037432" y="2339190"/>
          <a:ext cx="1347534" cy="1166387"/>
        </a:xfrm>
        <a:prstGeom prst="ellipse">
          <a:avLst/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Criticized</a:t>
          </a:r>
          <a:r>
            <a:rPr lang="pt-PT" sz="1600" kern="1200" dirty="0" smtClean="0"/>
            <a:t> </a:t>
          </a:r>
          <a:r>
            <a:rPr lang="pt-PT" sz="1600" kern="1200" dirty="0" err="1" smtClean="0"/>
            <a:t>by</a:t>
          </a:r>
          <a:r>
            <a:rPr lang="pt-PT" sz="1600" kern="1200" dirty="0" smtClean="0"/>
            <a:t> </a:t>
          </a:r>
          <a:r>
            <a:rPr lang="pt-PT" sz="1600" kern="1200" dirty="0" err="1" smtClean="0"/>
            <a:t>the</a:t>
          </a:r>
          <a:r>
            <a:rPr lang="pt-PT" sz="1600" kern="1200" dirty="0" smtClean="0"/>
            <a:t> </a:t>
          </a:r>
          <a:r>
            <a:rPr lang="pt-PT" sz="1600" kern="1200" dirty="0" err="1" smtClean="0"/>
            <a:t>peers</a:t>
          </a:r>
          <a:endParaRPr lang="en-GB" sz="1600" kern="1200" dirty="0"/>
        </a:p>
      </dsp:txBody>
      <dsp:txXfrm>
        <a:off x="4234774" y="2510003"/>
        <a:ext cx="952850" cy="824761"/>
      </dsp:txXfrm>
    </dsp:sp>
    <dsp:sp modelId="{762C5C72-FC22-4B2A-B655-3F1C9D308389}">
      <dsp:nvSpPr>
        <dsp:cNvPr id="0" name=""/>
        <dsp:cNvSpPr/>
      </dsp:nvSpPr>
      <dsp:spPr>
        <a:xfrm>
          <a:off x="1398661" y="2316544"/>
          <a:ext cx="1239282" cy="1229187"/>
        </a:xfrm>
        <a:prstGeom prst="ellipse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noProof="0" dirty="0" smtClean="0"/>
            <a:t>Increased stress and anxiety</a:t>
          </a:r>
          <a:endParaRPr lang="en-US" sz="1600" kern="1200" noProof="0" dirty="0"/>
        </a:p>
      </dsp:txBody>
      <dsp:txXfrm>
        <a:off x="1580150" y="2496554"/>
        <a:ext cx="876304" cy="869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movimen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453426"/>
            <a:ext cx="3124200" cy="32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12436"/>
            <a:ext cx="7772400" cy="1470025"/>
          </a:xfrm>
        </p:spPr>
        <p:txBody>
          <a:bodyPr>
            <a:noAutofit/>
          </a:bodyPr>
          <a:lstStyle/>
          <a:p>
            <a:r>
              <a:rPr lang="pt-PT" sz="9600" dirty="0" smtClean="0">
                <a:solidFill>
                  <a:schemeClr val="tx1"/>
                </a:solidFill>
                <a:latin typeface="Freestyle Script" panose="030804020302050B0404" pitchFamily="66" charset="0"/>
              </a:rPr>
              <a:t>Motricidade</a:t>
            </a:r>
            <a:endParaRPr lang="pt-PT" sz="9600" dirty="0">
              <a:solidFill>
                <a:schemeClr val="tx1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6015" y="3657600"/>
            <a:ext cx="29718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t-PT" dirty="0" smtClean="0"/>
              <a:t>Daniela Vieira</a:t>
            </a:r>
          </a:p>
          <a:p>
            <a:pPr algn="l"/>
            <a:r>
              <a:rPr lang="pt-PT" dirty="0" smtClean="0"/>
              <a:t>Gonçalo Azevedo</a:t>
            </a:r>
          </a:p>
          <a:p>
            <a:pPr algn="l"/>
            <a:r>
              <a:rPr lang="pt-PT" dirty="0" smtClean="0"/>
              <a:t>Joana Pereira</a:t>
            </a:r>
          </a:p>
          <a:p>
            <a:pPr algn="l"/>
            <a:r>
              <a:rPr lang="pt-PT" dirty="0" smtClean="0"/>
              <a:t>Margarida Santos</a:t>
            </a:r>
            <a:endParaRPr lang="pt-PT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533398"/>
            <a:ext cx="7467600" cy="525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dirty="0" smtClean="0"/>
              <a:t>SS 2016 						Zwolle</a:t>
            </a:r>
            <a:endParaRPr lang="pt-PT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562600" y="6096000"/>
            <a:ext cx="2541431" cy="60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 smtClean="0"/>
              <a:t>Portugal – FMH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2763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Activities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Activity B: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Listening to a music chosen by the therapist, each person starts to move their body parts, according to the orientation of the therapist (for instance, arms first, then the head...)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The participants have to try to be in the flow of their feelings and be aware of their body sensations.</a:t>
            </a:r>
          </a:p>
        </p:txBody>
      </p:sp>
    </p:spTree>
    <p:extLst>
      <p:ext uri="{BB962C8B-B14F-4D97-AF65-F5344CB8AC3E}">
        <p14:creationId xmlns:p14="http://schemas.microsoft.com/office/powerpoint/2010/main" val="35514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Psychomotor factors can be a point of reflection in all the workshops we have done;</a:t>
            </a:r>
          </a:p>
          <a:p>
            <a:endParaRPr lang="en-GB" dirty="0" smtClean="0"/>
          </a:p>
          <a:p>
            <a:r>
              <a:rPr lang="en-GB" dirty="0" smtClean="0"/>
              <a:t>Psychomotor development influences the body awareness and all that is experienced throughout our lives;</a:t>
            </a:r>
          </a:p>
          <a:p>
            <a:endParaRPr lang="en-GB" dirty="0"/>
          </a:p>
          <a:p>
            <a:r>
              <a:rPr lang="en-GB" dirty="0"/>
              <a:t>T</a:t>
            </a:r>
            <a:r>
              <a:rPr lang="en-GB" dirty="0" smtClean="0"/>
              <a:t>he way you experience your body will make you understand yourself, others and the environment.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9600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References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Brauninger, I. (2012). Dance movement therapy group intervention in stress treatment: A randomized controlled trial. </a:t>
            </a:r>
            <a:r>
              <a:rPr lang="pt-PT" i="1" dirty="0" smtClean="0"/>
              <a:t>In: The Arts in Psychotherapy</a:t>
            </a:r>
            <a:r>
              <a:rPr lang="pt-PT" dirty="0" smtClean="0"/>
              <a:t>, nº 39, pp. 443-450.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Fonseca, </a:t>
            </a:r>
            <a:r>
              <a:rPr lang="pt-PT" dirty="0"/>
              <a:t>V. (1994). Psicomotricidade e Psiconeurologia: Introdução </a:t>
            </a:r>
            <a:r>
              <a:rPr lang="pt-PT" dirty="0" smtClean="0"/>
              <a:t>ao Sistema </a:t>
            </a:r>
            <a:r>
              <a:rPr lang="pt-PT" dirty="0"/>
              <a:t>Psicomotor </a:t>
            </a:r>
            <a:r>
              <a:rPr lang="pt-PT" dirty="0" smtClean="0"/>
              <a:t>Humano. </a:t>
            </a:r>
            <a:r>
              <a:rPr lang="pt-PT" i="1" dirty="0" smtClean="0"/>
              <a:t>In </a:t>
            </a:r>
            <a:r>
              <a:rPr lang="pt-PT" i="1" dirty="0"/>
              <a:t>Revista Neuropsiquiatria da Infância e </a:t>
            </a:r>
            <a:r>
              <a:rPr lang="pt-PT" i="1" dirty="0" smtClean="0"/>
              <a:t>da Adolescência </a:t>
            </a:r>
            <a:r>
              <a:rPr lang="pt-PT" dirty="0"/>
              <a:t>vol. </a:t>
            </a:r>
            <a:r>
              <a:rPr lang="pt-PT" dirty="0" smtClean="0"/>
              <a:t>2, nº </a:t>
            </a:r>
            <a:r>
              <a:rPr lang="pt-PT" dirty="0"/>
              <a:t>3, pp</a:t>
            </a:r>
            <a:r>
              <a:rPr lang="pt-PT" dirty="0" smtClean="0"/>
              <a:t>. 23-33</a:t>
            </a:r>
            <a:r>
              <a:rPr lang="pt-PT" dirty="0"/>
              <a:t>.</a:t>
            </a:r>
            <a:endParaRPr lang="pt-PT" dirty="0" smtClean="0"/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Schoemaker, M., Kalverboer, A. (1994). </a:t>
            </a:r>
            <a:r>
              <a:rPr lang="en-US" dirty="0" smtClean="0"/>
              <a:t>Social </a:t>
            </a:r>
            <a:r>
              <a:rPr lang="en-US" dirty="0"/>
              <a:t>and Affective Problems of Children Who Are Clumsy: How Early Do They Begin</a:t>
            </a:r>
            <a:r>
              <a:rPr lang="en-US" dirty="0" smtClean="0"/>
              <a:t>? In: </a:t>
            </a:r>
            <a:r>
              <a:rPr lang="pt-PT" i="1" dirty="0"/>
              <a:t>Adapted Physical Activity </a:t>
            </a:r>
            <a:r>
              <a:rPr lang="pt-PT" i="1" dirty="0" smtClean="0"/>
              <a:t>Quarterly</a:t>
            </a:r>
            <a:r>
              <a:rPr lang="pt-PT" dirty="0" smtClean="0"/>
              <a:t>, </a:t>
            </a:r>
            <a:r>
              <a:rPr lang="en-US" dirty="0" err="1" smtClean="0"/>
              <a:t>vol</a:t>
            </a:r>
            <a:r>
              <a:rPr lang="en-US" dirty="0" smtClean="0"/>
              <a:t> 11 (2), pp. </a:t>
            </a:r>
            <a:r>
              <a:rPr lang="pt-PT" dirty="0" smtClean="0"/>
              <a:t>130-140</a:t>
            </a:r>
            <a:endParaRPr lang="en-US" dirty="0"/>
          </a:p>
          <a:p>
            <a:pPr algn="just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9600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Introduction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PT" sz="2800" dirty="0" smtClean="0"/>
              <a:t>The theory </a:t>
            </a:r>
            <a:r>
              <a:rPr lang="pt-PT" sz="2800" dirty="0" smtClean="0"/>
              <a:t>of the “human </a:t>
            </a:r>
            <a:r>
              <a:rPr lang="pt-PT" sz="2800" dirty="0" smtClean="0"/>
              <a:t>psychomotor </a:t>
            </a:r>
            <a:r>
              <a:rPr lang="pt-PT" sz="2800" dirty="0" smtClean="0"/>
              <a:t>system” </a:t>
            </a:r>
            <a:r>
              <a:rPr lang="pt-PT" sz="2800" dirty="0" smtClean="0"/>
              <a:t>(SPMH</a:t>
            </a:r>
            <a:r>
              <a:rPr lang="pt-PT" sz="2800" dirty="0" smtClean="0"/>
              <a:t>).</a:t>
            </a:r>
            <a:endParaRPr lang="pt-PT" sz="2800" dirty="0" smtClean="0"/>
          </a:p>
          <a:p>
            <a:r>
              <a:rPr lang="pt-PT" sz="2800" dirty="0" smtClean="0"/>
              <a:t>Luria’s Theory and </a:t>
            </a:r>
            <a:r>
              <a:rPr lang="pt-PT" sz="2800" dirty="0" smtClean="0"/>
              <a:t>SPMH.</a:t>
            </a:r>
            <a:endParaRPr lang="pt-PT" sz="2800" dirty="0" smtClean="0"/>
          </a:p>
          <a:p>
            <a:r>
              <a:rPr lang="pt-PT" sz="2800" dirty="0" smtClean="0"/>
              <a:t>The seven psychomotor </a:t>
            </a:r>
            <a:r>
              <a:rPr lang="pt-PT" sz="2800" dirty="0" smtClean="0"/>
              <a:t>factors.</a:t>
            </a:r>
            <a:endParaRPr lang="pt-PT" sz="2800" dirty="0" smtClean="0"/>
          </a:p>
          <a:p>
            <a:r>
              <a:rPr lang="pt-PT" sz="2800" dirty="0" smtClean="0"/>
              <a:t>What are the consequences of a </a:t>
            </a:r>
            <a:r>
              <a:rPr lang="pt-PT" sz="2800" dirty="0" smtClean="0"/>
              <a:t>poor psychomotor development?</a:t>
            </a:r>
            <a:endParaRPr lang="pt-PT" sz="2800" dirty="0" smtClean="0"/>
          </a:p>
          <a:p>
            <a:r>
              <a:rPr lang="pt-PT" sz="2800" dirty="0" smtClean="0"/>
              <a:t>How to manage </a:t>
            </a:r>
            <a:r>
              <a:rPr lang="pt-PT" sz="2800" dirty="0" smtClean="0"/>
              <a:t>stress</a:t>
            </a:r>
            <a:r>
              <a:rPr lang="pt-PT" sz="2800" dirty="0" smtClean="0"/>
              <a:t>?</a:t>
            </a:r>
          </a:p>
          <a:p>
            <a:r>
              <a:rPr lang="pt-PT" sz="2800" dirty="0" smtClean="0"/>
              <a:t>Dance movement </a:t>
            </a:r>
            <a:r>
              <a:rPr lang="pt-PT" sz="2800" dirty="0" smtClean="0"/>
              <a:t>therapy.</a:t>
            </a:r>
            <a:endParaRPr lang="pt-PT" sz="2800" dirty="0" smtClean="0"/>
          </a:p>
          <a:p>
            <a:r>
              <a:rPr lang="pt-PT" sz="2800" dirty="0" smtClean="0"/>
              <a:t>Activities.</a:t>
            </a:r>
            <a:endParaRPr lang="pt-PT" sz="2800" dirty="0" smtClean="0"/>
          </a:p>
          <a:p>
            <a:r>
              <a:rPr lang="pt-PT" sz="2800" dirty="0" smtClean="0"/>
              <a:t>Conclusion.</a:t>
            </a:r>
            <a:endParaRPr lang="pt-PT" sz="2800" dirty="0" smtClean="0"/>
          </a:p>
        </p:txBody>
      </p:sp>
    </p:spTree>
    <p:extLst>
      <p:ext uri="{BB962C8B-B14F-4D97-AF65-F5344CB8AC3E}">
        <p14:creationId xmlns:p14="http://schemas.microsoft.com/office/powerpoint/2010/main" val="361399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theory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“</a:t>
            </a:r>
            <a:r>
              <a:rPr lang="pt-PT" dirty="0" err="1" smtClean="0"/>
              <a:t>human</a:t>
            </a:r>
            <a:r>
              <a:rPr lang="pt-PT" dirty="0" smtClean="0"/>
              <a:t> </a:t>
            </a:r>
            <a:r>
              <a:rPr lang="pt-PT" dirty="0" err="1" smtClean="0"/>
              <a:t>psychomotor</a:t>
            </a:r>
            <a:r>
              <a:rPr lang="pt-PT" dirty="0" smtClean="0"/>
              <a:t> </a:t>
            </a:r>
            <a:r>
              <a:rPr lang="pt-PT" dirty="0" err="1" smtClean="0"/>
              <a:t>system</a:t>
            </a:r>
            <a:r>
              <a:rPr lang="pt-PT" dirty="0" smtClean="0"/>
              <a:t>” (SPMH)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i="1" dirty="0" err="1" smtClean="0"/>
              <a:t>Motricidade</a:t>
            </a:r>
            <a:r>
              <a:rPr lang="en-US" sz="2400" dirty="0" smtClean="0"/>
              <a:t> is common in every </a:t>
            </a:r>
            <a:r>
              <a:rPr lang="en-US" sz="2400" dirty="0" smtClean="0"/>
              <a:t>vertebrate </a:t>
            </a:r>
            <a:r>
              <a:rPr lang="en-US" sz="2400" dirty="0" smtClean="0"/>
              <a:t>animals. Due to the environment and the connection with the human species, the neuroanatomy of the brain (lobes) became more specific and complex.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48"/>
          <a:stretch/>
        </p:blipFill>
        <p:spPr>
          <a:xfrm>
            <a:off x="5029201" y="3479008"/>
            <a:ext cx="3941596" cy="2648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ixaDeTexto 4"/>
          <p:cNvSpPr txBox="1"/>
          <p:nvPr/>
        </p:nvSpPr>
        <p:spPr>
          <a:xfrm>
            <a:off x="7239001" y="6311900"/>
            <a:ext cx="17317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dirty="0" smtClean="0"/>
              <a:t>(Fonseca, 1994</a:t>
            </a:r>
            <a:r>
              <a:rPr lang="pt-PT" dirty="0" smtClean="0"/>
              <a:t>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449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Therefore… </a:t>
            </a:r>
            <a:r>
              <a:rPr lang="en-US" sz="2400" dirty="0" err="1" smtClean="0"/>
              <a:t>Psychomotricity</a:t>
            </a:r>
            <a:r>
              <a:rPr lang="en-US" sz="2400" dirty="0" smtClean="0"/>
              <a:t> appear as </a:t>
            </a:r>
            <a:r>
              <a:rPr lang="en-US" sz="2400" dirty="0"/>
              <a:t>something exclusive and special </a:t>
            </a:r>
            <a:r>
              <a:rPr lang="en-US" sz="2400" dirty="0" smtClean="0"/>
              <a:t>in the </a:t>
            </a:r>
            <a:r>
              <a:rPr lang="en-US" sz="2400" dirty="0"/>
              <a:t>human being.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3091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Luria’s</a:t>
            </a:r>
            <a:r>
              <a:rPr lang="pt-PT" dirty="0" smtClean="0"/>
              <a:t> </a:t>
            </a:r>
            <a:r>
              <a:rPr lang="pt-PT" dirty="0" err="1" smtClean="0"/>
              <a:t>theory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brain</a:t>
            </a:r>
            <a:r>
              <a:rPr lang="pt-PT" dirty="0" smtClean="0"/>
              <a:t> </a:t>
            </a:r>
            <a:r>
              <a:rPr lang="pt-PT" dirty="0" err="1" smtClean="0"/>
              <a:t>functioning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SPMH</a:t>
            </a:r>
            <a:endParaRPr lang="en-GB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According to Luria (1975), the brain is divided in three parts: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– attention, vigilance, sensorial integration;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– analysis, synthesis, information storage and senses association;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– planning, programing and regulation of the motor act.</a:t>
            </a:r>
          </a:p>
        </p:txBody>
      </p:sp>
      <p:pic>
        <p:nvPicPr>
          <p:cNvPr id="6" name="Marcador de Posição de Conteúdo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6164"/>
            <a:ext cx="3886200" cy="38902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CaixaDeTexto 6"/>
          <p:cNvSpPr txBox="1"/>
          <p:nvPr/>
        </p:nvSpPr>
        <p:spPr>
          <a:xfrm>
            <a:off x="7261538" y="6311900"/>
            <a:ext cx="167639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dirty="0" smtClean="0"/>
              <a:t>(Fonseca, 1994</a:t>
            </a:r>
            <a:r>
              <a:rPr lang="pt-PT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1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seven</a:t>
            </a:r>
            <a:r>
              <a:rPr lang="pt-PT" dirty="0" smtClean="0"/>
              <a:t> </a:t>
            </a:r>
            <a:r>
              <a:rPr lang="pt-PT" dirty="0" err="1" smtClean="0"/>
              <a:t>psychomotor</a:t>
            </a:r>
            <a:r>
              <a:rPr lang="pt-PT" dirty="0" smtClean="0"/>
              <a:t> </a:t>
            </a:r>
            <a:r>
              <a:rPr lang="pt-PT" dirty="0" err="1" smtClean="0"/>
              <a:t>factors</a:t>
            </a:r>
            <a:endParaRPr lang="en-GB" dirty="0"/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20933" t="9746" r="23745" b="1001"/>
          <a:stretch/>
        </p:blipFill>
        <p:spPr>
          <a:xfrm>
            <a:off x="1551214" y="1143000"/>
            <a:ext cx="5736772" cy="5479142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328306" y="1233315"/>
            <a:ext cx="3233057" cy="4497391"/>
            <a:chOff x="3200400" y="1458459"/>
            <a:chExt cx="3233057" cy="4497391"/>
          </a:xfrm>
        </p:grpSpPr>
        <p:sp>
          <p:nvSpPr>
            <p:cNvPr id="5" name="Oval 4"/>
            <p:cNvSpPr/>
            <p:nvPr/>
          </p:nvSpPr>
          <p:spPr>
            <a:xfrm>
              <a:off x="3276600" y="1458459"/>
              <a:ext cx="1143000" cy="588055"/>
            </a:xfrm>
            <a:prstGeom prst="ellipse">
              <a:avLst/>
            </a:prstGeom>
            <a:solidFill>
              <a:srgbClr val="ABCE98"/>
            </a:solidFill>
            <a:ln>
              <a:solidFill>
                <a:srgbClr val="ABCE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 smtClean="0">
                  <a:solidFill>
                    <a:schemeClr val="tx1"/>
                  </a:solidFill>
                </a:rPr>
                <a:t>Fine </a:t>
              </a:r>
              <a:r>
                <a:rPr lang="pt-PT" b="1" dirty="0" smtClean="0">
                  <a:solidFill>
                    <a:schemeClr val="tx1"/>
                  </a:solidFill>
                </a:rPr>
                <a:t>praxis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083628" y="1458459"/>
              <a:ext cx="1175657" cy="588055"/>
            </a:xfrm>
            <a:prstGeom prst="ellipse">
              <a:avLst/>
            </a:prstGeom>
            <a:solidFill>
              <a:srgbClr val="ABCE98"/>
            </a:solidFill>
            <a:ln>
              <a:solidFill>
                <a:srgbClr val="ABCE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 smtClean="0">
                  <a:solidFill>
                    <a:schemeClr val="tx1"/>
                  </a:solidFill>
                </a:rPr>
                <a:t>Global praxis</a:t>
              </a:r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200400" y="2514600"/>
              <a:ext cx="1600200" cy="654277"/>
            </a:xfrm>
            <a:prstGeom prst="ellipse">
              <a:avLst/>
            </a:prstGeom>
            <a:solidFill>
              <a:srgbClr val="FFD587"/>
            </a:solidFill>
            <a:ln>
              <a:solidFill>
                <a:srgbClr val="FFD5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Body 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awareness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909457" y="2411413"/>
              <a:ext cx="1524000" cy="757464"/>
            </a:xfrm>
            <a:prstGeom prst="ellipse">
              <a:avLst/>
            </a:prstGeom>
            <a:solidFill>
              <a:srgbClr val="FFD587"/>
            </a:solidFill>
            <a:ln>
              <a:solidFill>
                <a:srgbClr val="FFD5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Space and time structure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000500" y="3425146"/>
              <a:ext cx="1703614" cy="757464"/>
            </a:xfrm>
            <a:prstGeom prst="ellipse">
              <a:avLst/>
            </a:prstGeom>
            <a:solidFill>
              <a:srgbClr val="FFD587"/>
            </a:solidFill>
            <a:ln>
              <a:solidFill>
                <a:srgbClr val="FFD5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Lateralization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231822" y="4354062"/>
              <a:ext cx="1355271" cy="588055"/>
            </a:xfrm>
            <a:prstGeom prst="ellipse">
              <a:avLst/>
            </a:prstGeom>
            <a:solidFill>
              <a:srgbClr val="F4AA88"/>
            </a:solidFill>
            <a:ln>
              <a:solidFill>
                <a:srgbClr val="F4AA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 smtClean="0">
                  <a:solidFill>
                    <a:schemeClr val="tx1"/>
                  </a:solidFill>
                </a:rPr>
                <a:t>Balance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231822" y="5367795"/>
              <a:ext cx="1355271" cy="588055"/>
            </a:xfrm>
            <a:prstGeom prst="ellipse">
              <a:avLst/>
            </a:prstGeom>
            <a:solidFill>
              <a:srgbClr val="F4AA88"/>
            </a:solidFill>
            <a:ln>
              <a:solidFill>
                <a:srgbClr val="F4AA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Tonicity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CaixaDeTexto 12"/>
          <p:cNvSpPr txBox="1"/>
          <p:nvPr/>
        </p:nvSpPr>
        <p:spPr>
          <a:xfrm>
            <a:off x="7467600" y="6127234"/>
            <a:ext cx="167639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dirty="0" smtClean="0"/>
              <a:t>(Fonseca, 1994</a:t>
            </a:r>
            <a:r>
              <a:rPr lang="pt-PT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95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What</a:t>
            </a:r>
            <a:r>
              <a:rPr lang="pt-PT" dirty="0" smtClean="0"/>
              <a:t> are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consequences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a </a:t>
            </a:r>
            <a:r>
              <a:rPr lang="pt-PT" dirty="0" err="1" smtClean="0"/>
              <a:t>poor</a:t>
            </a:r>
            <a:r>
              <a:rPr lang="pt-PT" dirty="0" smtClean="0"/>
              <a:t> </a:t>
            </a:r>
            <a:r>
              <a:rPr lang="pt-PT" dirty="0" err="1" smtClean="0"/>
              <a:t>psychomotor</a:t>
            </a:r>
            <a:r>
              <a:rPr lang="pt-PT" dirty="0" smtClean="0"/>
              <a:t> </a:t>
            </a:r>
            <a:r>
              <a:rPr lang="pt-PT" dirty="0" err="1" smtClean="0"/>
              <a:t>development</a:t>
            </a:r>
            <a:r>
              <a:rPr lang="pt-PT" dirty="0" smtClean="0"/>
              <a:t>?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According to Fonseca (1994), a poor psychomotor development can lead to learning and motor difficulties (e.g. problems in </a:t>
            </a:r>
            <a:r>
              <a:rPr lang="en-US" sz="2800" dirty="0" err="1" smtClean="0"/>
              <a:t>graphomotricity</a:t>
            </a:r>
            <a:r>
              <a:rPr lang="en-US" sz="2800" dirty="0" smtClean="0"/>
              <a:t>).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GB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87389996"/>
              </p:ext>
            </p:extLst>
          </p:nvPr>
        </p:nvGraphicFramePr>
        <p:xfrm>
          <a:off x="1447800" y="2918451"/>
          <a:ext cx="6762750" cy="3897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96000" y="6400800"/>
            <a:ext cx="3135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r>
              <a:rPr lang="en-US" sz="1600" dirty="0" err="1" smtClean="0"/>
              <a:t>Schoemaker</a:t>
            </a:r>
            <a:r>
              <a:rPr lang="en-US" sz="1600" dirty="0" smtClean="0"/>
              <a:t> </a:t>
            </a:r>
            <a:r>
              <a:rPr lang="en-US" sz="1600" dirty="0" smtClean="0"/>
              <a:t>&amp; </a:t>
            </a:r>
            <a:r>
              <a:rPr lang="en-US" sz="1600" dirty="0" err="1" smtClean="0"/>
              <a:t>Kalverboer</a:t>
            </a:r>
            <a:r>
              <a:rPr lang="en-US" sz="1600" dirty="0" smtClean="0"/>
              <a:t>, </a:t>
            </a:r>
            <a:r>
              <a:rPr lang="en-US" sz="1600" dirty="0" smtClean="0"/>
              <a:t>1994</a:t>
            </a:r>
            <a:r>
              <a:rPr lang="en-US" sz="1600" dirty="0" smtClean="0"/>
              <a:t>)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009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dance thera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447630" cy="281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5" y="110544"/>
            <a:ext cx="8229600" cy="1143000"/>
          </a:xfrm>
        </p:spPr>
        <p:txBody>
          <a:bodyPr/>
          <a:lstStyle/>
          <a:p>
            <a:r>
              <a:rPr lang="pt-PT" dirty="0" smtClean="0"/>
              <a:t>How to manage </a:t>
            </a:r>
            <a:r>
              <a:rPr lang="pt-PT" dirty="0" smtClean="0"/>
              <a:t>stress</a:t>
            </a:r>
            <a:r>
              <a:rPr lang="pt-PT" dirty="0" smtClean="0"/>
              <a:t>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71511" y="3442417"/>
            <a:ext cx="4855872" cy="990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b="1" dirty="0" smtClean="0">
                <a:solidFill>
                  <a:schemeClr val="bg1"/>
                </a:solidFill>
              </a:rPr>
              <a:t>Dance Movement Therapy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14979" y="4197977"/>
            <a:ext cx="3886200" cy="18352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PT" dirty="0" smtClean="0"/>
              <a:t>Emotional, cognitive, physical and social integration of the individual</a:t>
            </a:r>
            <a:endParaRPr lang="pt-PT" dirty="0"/>
          </a:p>
        </p:txBody>
      </p:sp>
      <p:sp>
        <p:nvSpPr>
          <p:cNvPr id="5" name="Right Arrow 4"/>
          <p:cNvSpPr/>
          <p:nvPr/>
        </p:nvSpPr>
        <p:spPr>
          <a:xfrm>
            <a:off x="4470847" y="4433016"/>
            <a:ext cx="457200" cy="294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4944" y="4197977"/>
            <a:ext cx="3733800" cy="169679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PT" dirty="0" smtClean="0"/>
              <a:t>Creative body-oriented psychotherapy (</a:t>
            </a:r>
            <a:r>
              <a:rPr lang="pt-PT" i="1" dirty="0" smtClean="0"/>
              <a:t>movement, dance, verbal interaction)</a:t>
            </a:r>
            <a:endParaRPr lang="pt-PT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50755" y="6383696"/>
            <a:ext cx="2050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Brauninger</a:t>
            </a:r>
            <a:r>
              <a:rPr lang="pt-PT" sz="1600" dirty="0"/>
              <a:t> </a:t>
            </a:r>
            <a:r>
              <a:rPr lang="pt-PT" sz="1600" dirty="0" smtClean="0"/>
              <a:t>(2012)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58296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loud 15"/>
          <p:cNvSpPr/>
          <p:nvPr/>
        </p:nvSpPr>
        <p:spPr>
          <a:xfrm>
            <a:off x="4941194" y="3561501"/>
            <a:ext cx="3352800" cy="1028700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FFFF00"/>
              </a:solidFill>
            </a:endParaRPr>
          </a:p>
        </p:txBody>
      </p:sp>
      <p:sp>
        <p:nvSpPr>
          <p:cNvPr id="15" name="Cloud 14"/>
          <p:cNvSpPr/>
          <p:nvPr/>
        </p:nvSpPr>
        <p:spPr>
          <a:xfrm>
            <a:off x="17172" y="2819400"/>
            <a:ext cx="4606075" cy="1066800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Cloud 13"/>
          <p:cNvSpPr/>
          <p:nvPr/>
        </p:nvSpPr>
        <p:spPr>
          <a:xfrm>
            <a:off x="5562600" y="2428740"/>
            <a:ext cx="3010973" cy="1076459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loud 12"/>
          <p:cNvSpPr/>
          <p:nvPr/>
        </p:nvSpPr>
        <p:spPr>
          <a:xfrm>
            <a:off x="17172" y="1415603"/>
            <a:ext cx="6019800" cy="1143000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pt-PT" dirty="0" smtClean="0"/>
              <a:t>Dance movement therapy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5715000" cy="685800"/>
          </a:xfrm>
          <a:noFill/>
        </p:spPr>
        <p:txBody>
          <a:bodyPr/>
          <a:lstStyle/>
          <a:p>
            <a:pPr marL="0" indent="0">
              <a:buNone/>
            </a:pPr>
            <a:r>
              <a:rPr lang="pt-PT" dirty="0" smtClean="0"/>
              <a:t>Stress management </a:t>
            </a:r>
            <a:r>
              <a:rPr lang="pt-PT" dirty="0" smtClean="0"/>
              <a:t>improvement</a:t>
            </a:r>
            <a:endParaRPr lang="pt-PT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06414" y="2590800"/>
            <a:ext cx="2857500" cy="685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dirty="0"/>
              <a:t>Stress reduction</a:t>
            </a:r>
          </a:p>
          <a:p>
            <a:pPr marL="0" indent="0">
              <a:buFont typeface="Arial" pitchFamily="34" charset="0"/>
              <a:buNone/>
            </a:pPr>
            <a:endParaRPr lang="pt-PT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324600" y="5126465"/>
            <a:ext cx="1929685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dirty="0"/>
              <a:t>R</a:t>
            </a:r>
            <a:r>
              <a:rPr lang="pt-PT" dirty="0" smtClean="0"/>
              <a:t>elaxation</a:t>
            </a:r>
            <a:endParaRPr lang="pt-PT" dirty="0"/>
          </a:p>
          <a:p>
            <a:pPr marL="0" indent="0">
              <a:buFont typeface="Arial" pitchFamily="34" charset="0"/>
              <a:buNone/>
            </a:pPr>
            <a:endParaRPr lang="pt-PT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047151"/>
            <a:ext cx="4063285" cy="685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dirty="0"/>
              <a:t>Interpersonal sensivity</a:t>
            </a:r>
          </a:p>
          <a:p>
            <a:pPr marL="0" indent="0">
              <a:buFont typeface="Arial" pitchFamily="34" charset="0"/>
              <a:buNone/>
            </a:pPr>
            <a:endParaRPr lang="pt-PT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056031" y="3779325"/>
            <a:ext cx="3264794" cy="685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dirty="0"/>
              <a:t>Distress reduction</a:t>
            </a:r>
          </a:p>
          <a:p>
            <a:pPr marL="0" indent="0">
              <a:buFont typeface="Arial" pitchFamily="34" charset="0"/>
              <a:buNone/>
            </a:pPr>
            <a:endParaRPr lang="pt-PT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62617" y="4690056"/>
            <a:ext cx="4076700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dirty="0" smtClean="0"/>
              <a:t>Awareness</a:t>
            </a:r>
          </a:p>
          <a:p>
            <a:pPr marL="0" indent="0" algn="ctr">
              <a:buNone/>
            </a:pPr>
            <a:r>
              <a:rPr lang="pt-PT" dirty="0" smtClean="0"/>
              <a:t>(senses</a:t>
            </a:r>
            <a:r>
              <a:rPr lang="pt-PT" dirty="0"/>
              <a:t>, feelings, images, thougths, </a:t>
            </a:r>
            <a:r>
              <a:rPr lang="pt-PT" dirty="0" smtClean="0"/>
              <a:t>cognition)</a:t>
            </a:r>
            <a:endParaRPr lang="pt-PT" dirty="0"/>
          </a:p>
        </p:txBody>
      </p:sp>
      <p:sp>
        <p:nvSpPr>
          <p:cNvPr id="12" name="TextBox 11"/>
          <p:cNvSpPr txBox="1"/>
          <p:nvPr/>
        </p:nvSpPr>
        <p:spPr>
          <a:xfrm>
            <a:off x="7064866" y="6488668"/>
            <a:ext cx="2050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Brauninger</a:t>
            </a:r>
            <a:r>
              <a:rPr lang="pt-PT" dirty="0"/>
              <a:t> </a:t>
            </a:r>
            <a:r>
              <a:rPr lang="pt-PT" dirty="0" smtClean="0"/>
              <a:t>(2012)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9600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Activities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Activity A:</a:t>
            </a:r>
          </a:p>
          <a:p>
            <a:pPr marL="0" indent="0" algn="just">
              <a:buNone/>
            </a:pPr>
            <a:r>
              <a:rPr lang="pt-PT" u="sng" dirty="0" smtClean="0"/>
              <a:t>Level 1 </a:t>
            </a:r>
            <a:r>
              <a:rPr lang="pt-PT" dirty="0" smtClean="0"/>
              <a:t>– standing in a circle, each person has to pass a ball (for instance, red) to the person in the right. When the therapist claps once, the way the ball goes has to change.</a:t>
            </a:r>
          </a:p>
          <a:p>
            <a:pPr marL="0" indent="0" algn="just">
              <a:buNone/>
            </a:pPr>
            <a:r>
              <a:rPr lang="pt-PT" u="sng" dirty="0" smtClean="0"/>
              <a:t>Level 2 </a:t>
            </a:r>
            <a:r>
              <a:rPr lang="pt-PT" dirty="0" smtClean="0"/>
              <a:t>– adding a second ball (for instance, green) they have to do the same by passing each ball in tthe oposite way.</a:t>
            </a:r>
          </a:p>
          <a:p>
            <a:pPr marL="0" indent="0" algn="just">
              <a:buNone/>
            </a:pPr>
            <a:r>
              <a:rPr lang="pt-PT" u="sng" dirty="0" smtClean="0"/>
              <a:t>Level 3 </a:t>
            </a:r>
            <a:r>
              <a:rPr lang="pt-PT" dirty="0" smtClean="0"/>
              <a:t>– (continuation) and when the therapist claps twice, all the participants have to march at the same place</a:t>
            </a:r>
          </a:p>
          <a:p>
            <a:pPr marL="0" indent="0" algn="just">
              <a:buNone/>
            </a:pPr>
            <a:r>
              <a:rPr lang="pt-PT" dirty="0" smtClean="0"/>
              <a:t>(note: the activities will variate according to the group characteristics)</a:t>
            </a:r>
            <a:endParaRPr lang="pt-PT" dirty="0" smtClean="0"/>
          </a:p>
          <a:p>
            <a:pPr marL="0" indent="0" algn="just">
              <a:buNone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15493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163</TotalTime>
  <Words>659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Motricidade</vt:lpstr>
      <vt:lpstr>Introduction</vt:lpstr>
      <vt:lpstr>The theory of the “human psychomotor system” (SPMH)</vt:lpstr>
      <vt:lpstr>Luria’s theory of brain functioning and SPMH</vt:lpstr>
      <vt:lpstr>The seven psychomotor factors</vt:lpstr>
      <vt:lpstr>What are the consequences of a poor psychomotor development?</vt:lpstr>
      <vt:lpstr>How to manage stress?</vt:lpstr>
      <vt:lpstr>Dance movement therapy</vt:lpstr>
      <vt:lpstr>Activities</vt:lpstr>
      <vt:lpstr>Activities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</dc:title>
  <dc:creator>Luis Silva</dc:creator>
  <cp:lastModifiedBy>Luis</cp:lastModifiedBy>
  <cp:revision>35</cp:revision>
  <dcterms:created xsi:type="dcterms:W3CDTF">2006-08-16T00:00:00Z</dcterms:created>
  <dcterms:modified xsi:type="dcterms:W3CDTF">2016-09-01T23:41:15Z</dcterms:modified>
</cp:coreProperties>
</file>