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
  </p:notesMasterIdLst>
  <p:sldIdLst>
    <p:sldId id="256" r:id="rId2"/>
    <p:sldId id="257" r:id="rId3"/>
    <p:sldId id="258" r:id="rId4"/>
    <p:sldId id="259" r:id="rId5"/>
    <p:sldId id="263" r:id="rId6"/>
    <p:sldId id="262" r:id="rId7"/>
    <p:sldId id="261" r:id="rId8"/>
    <p:sldId id="264" r:id="rId9"/>
    <p:sldId id="265" r:id="rId10"/>
    <p:sldId id="26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174" autoAdjust="0"/>
  </p:normalViewPr>
  <p:slideViewPr>
    <p:cSldViewPr snapToGrid="0">
      <p:cViewPr varScale="1">
        <p:scale>
          <a:sx n="59" d="100"/>
          <a:sy n="59"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3D6F9-75F4-4B20-BF68-3728DED447D3}" type="datetimeFigureOut">
              <a:rPr lang="nl-NL" smtClean="0"/>
              <a:t>1-9-2016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558B7-A1D2-4653-B05F-1D51552C788C}" type="slidenum">
              <a:rPr lang="nl-NL" smtClean="0"/>
              <a:t>‹#›</a:t>
            </a:fld>
            <a:endParaRPr lang="nl-NL"/>
          </a:p>
        </p:txBody>
      </p:sp>
    </p:spTree>
    <p:extLst>
      <p:ext uri="{BB962C8B-B14F-4D97-AF65-F5344CB8AC3E}">
        <p14:creationId xmlns:p14="http://schemas.microsoft.com/office/powerpoint/2010/main" val="255592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whole group</a:t>
            </a:r>
            <a:r>
              <a:rPr lang="nl-NL" baseline="0" dirty="0" smtClean="0"/>
              <a:t> has to make couples. Every couple has to face eachother. The feeds hippwide and the distance between the couples is an armlength. They have to bring the arms up and clap eachother out of balance. The exercise takes 2 minutes. Afterwards we will discuss about what happened during the exercise and what we recognize from the whole week and what it means if we’re looking at the biopsychosocialmodel. (Motoric social sensibility, power, space, bodyawareness)</a:t>
            </a:r>
            <a:endParaRPr lang="nl-NL" dirty="0"/>
          </a:p>
        </p:txBody>
      </p:sp>
      <p:sp>
        <p:nvSpPr>
          <p:cNvPr id="4" name="Slide Number Placeholder 3"/>
          <p:cNvSpPr>
            <a:spLocks noGrp="1"/>
          </p:cNvSpPr>
          <p:nvPr>
            <p:ph type="sldNum" sz="quarter" idx="10"/>
          </p:nvPr>
        </p:nvSpPr>
        <p:spPr/>
        <p:txBody>
          <a:bodyPr/>
          <a:lstStyle/>
          <a:p>
            <a:fld id="{6C6558B7-A1D2-4653-B05F-1D51552C788C}" type="slidenum">
              <a:rPr lang="nl-NL" smtClean="0"/>
              <a:t>2</a:t>
            </a:fld>
            <a:endParaRPr lang="nl-NL"/>
          </a:p>
        </p:txBody>
      </p:sp>
    </p:spTree>
    <p:extLst>
      <p:ext uri="{BB962C8B-B14F-4D97-AF65-F5344CB8AC3E}">
        <p14:creationId xmlns:p14="http://schemas.microsoft.com/office/powerpoint/2010/main" val="66325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 use</a:t>
            </a:r>
            <a:r>
              <a:rPr lang="nl-NL" baseline="0" dirty="0" smtClean="0"/>
              <a:t> the word group dynamics because we think it’s an easy way to explain all the things we explored these week connected with the biopsychosocial model. The whole week was based on the biopsychosocial model and we tried to make our own twist about it so everyone will understand our look (from the Netherlands) at this model. We split the bio, psycho and social part en put the workshops in one of them. </a:t>
            </a:r>
            <a:endParaRPr lang="nl-NL" dirty="0"/>
          </a:p>
        </p:txBody>
      </p:sp>
      <p:sp>
        <p:nvSpPr>
          <p:cNvPr id="4" name="Slide Number Placeholder 3"/>
          <p:cNvSpPr>
            <a:spLocks noGrp="1"/>
          </p:cNvSpPr>
          <p:nvPr>
            <p:ph type="sldNum" sz="quarter" idx="10"/>
          </p:nvPr>
        </p:nvSpPr>
        <p:spPr/>
        <p:txBody>
          <a:bodyPr/>
          <a:lstStyle/>
          <a:p>
            <a:fld id="{6C6558B7-A1D2-4653-B05F-1D51552C788C}" type="slidenum">
              <a:rPr lang="nl-NL" smtClean="0"/>
              <a:t>3</a:t>
            </a:fld>
            <a:endParaRPr lang="nl-NL"/>
          </a:p>
        </p:txBody>
      </p:sp>
    </p:spTree>
    <p:extLst>
      <p:ext uri="{BB962C8B-B14F-4D97-AF65-F5344CB8AC3E}">
        <p14:creationId xmlns:p14="http://schemas.microsoft.com/office/powerpoint/2010/main" val="380636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Everybody will stand in a circle and close there eyes. There will</a:t>
            </a:r>
            <a:r>
              <a:rPr lang="nl-NL" baseline="0" dirty="0" smtClean="0"/>
              <a:t> be one of us in the middle talking the whole time so everyone knows where the middle is. Everybody will walk to the voice of the person in the middle with their hands in the air and a little bit forwards. They have to walk slowly until they meet another persons hand. Everyone has to hold an hand and when they are ready they can open their eyes. Now they have to untie the knot. They have 5 minutes to try. Afterwards we will discuss what happened in the group. Who takes the lead, where they speaking, how fast do they move, how was the contact and what was the atmosphere. With this exercise we tried to explain what group dynamics is and why we think it was very important this week. Space, body awareness, motoric social sensibility, trust.</a:t>
            </a:r>
            <a:endParaRPr lang="nl-NL" dirty="0"/>
          </a:p>
        </p:txBody>
      </p:sp>
      <p:sp>
        <p:nvSpPr>
          <p:cNvPr id="4" name="Slide Number Placeholder 3"/>
          <p:cNvSpPr>
            <a:spLocks noGrp="1"/>
          </p:cNvSpPr>
          <p:nvPr>
            <p:ph type="sldNum" sz="quarter" idx="10"/>
          </p:nvPr>
        </p:nvSpPr>
        <p:spPr/>
        <p:txBody>
          <a:bodyPr/>
          <a:lstStyle/>
          <a:p>
            <a:fld id="{6C6558B7-A1D2-4653-B05F-1D51552C788C}" type="slidenum">
              <a:rPr lang="nl-NL" smtClean="0"/>
              <a:t>4</a:t>
            </a:fld>
            <a:endParaRPr lang="nl-NL"/>
          </a:p>
        </p:txBody>
      </p:sp>
    </p:spTree>
    <p:extLst>
      <p:ext uri="{BB962C8B-B14F-4D97-AF65-F5344CB8AC3E}">
        <p14:creationId xmlns:p14="http://schemas.microsoft.com/office/powerpoint/2010/main" val="120022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group</a:t>
            </a:r>
            <a:r>
              <a:rPr lang="nl-NL" baseline="0" dirty="0" smtClean="0"/>
              <a:t> has to be splitted in 2 teams (5 by 5). One team has to wear ribbons so they know which team they are. The meaning of the game is to pull the ball to your own team for 5 times without being catched by the other team. By 5 they have one point and the other team must start. After the exercise we will discuss in the whole group what they feel in the body and what the biological part is in this game. (Winning-losing, the sensation in de body about stress/exitement/anger). Motoric social sensibility, power, space, trust, body awareness</a:t>
            </a:r>
            <a:endParaRPr lang="nl-NL" dirty="0"/>
          </a:p>
        </p:txBody>
      </p:sp>
      <p:sp>
        <p:nvSpPr>
          <p:cNvPr id="4" name="Slide Number Placeholder 3"/>
          <p:cNvSpPr>
            <a:spLocks noGrp="1"/>
          </p:cNvSpPr>
          <p:nvPr>
            <p:ph type="sldNum" sz="quarter" idx="10"/>
          </p:nvPr>
        </p:nvSpPr>
        <p:spPr/>
        <p:txBody>
          <a:bodyPr/>
          <a:lstStyle/>
          <a:p>
            <a:fld id="{6C6558B7-A1D2-4653-B05F-1D51552C788C}" type="slidenum">
              <a:rPr lang="nl-NL" smtClean="0"/>
              <a:t>5</a:t>
            </a:fld>
            <a:endParaRPr lang="nl-NL"/>
          </a:p>
        </p:txBody>
      </p:sp>
    </p:spTree>
    <p:extLst>
      <p:ext uri="{BB962C8B-B14F-4D97-AF65-F5344CB8AC3E}">
        <p14:creationId xmlns:p14="http://schemas.microsoft.com/office/powerpoint/2010/main" val="704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 really liked the free movement</a:t>
            </a:r>
            <a:r>
              <a:rPr lang="nl-NL" baseline="0" dirty="0" smtClean="0"/>
              <a:t> exercises and we wil use it in our therapys in the Netherlands we think. Like relationshiptherapy (dancing together and trust eachother without shame), therapy for people who has to experience the leader and follower roles (people who always lead has to learn how to follow and the other way).</a:t>
            </a:r>
            <a:endParaRPr lang="nl-NL" dirty="0"/>
          </a:p>
        </p:txBody>
      </p:sp>
      <p:sp>
        <p:nvSpPr>
          <p:cNvPr id="4" name="Slide Number Placeholder 3"/>
          <p:cNvSpPr>
            <a:spLocks noGrp="1"/>
          </p:cNvSpPr>
          <p:nvPr>
            <p:ph type="sldNum" sz="quarter" idx="10"/>
          </p:nvPr>
        </p:nvSpPr>
        <p:spPr/>
        <p:txBody>
          <a:bodyPr/>
          <a:lstStyle/>
          <a:p>
            <a:fld id="{6C6558B7-A1D2-4653-B05F-1D51552C788C}" type="slidenum">
              <a:rPr lang="nl-NL" smtClean="0"/>
              <a:t>6</a:t>
            </a:fld>
            <a:endParaRPr lang="nl-NL"/>
          </a:p>
        </p:txBody>
      </p:sp>
    </p:spTree>
    <p:extLst>
      <p:ext uri="{BB962C8B-B14F-4D97-AF65-F5344CB8AC3E}">
        <p14:creationId xmlns:p14="http://schemas.microsoft.com/office/powerpoint/2010/main" val="11701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a:t>
            </a:r>
            <a:r>
              <a:rPr lang="nl-NL" baseline="0" dirty="0" smtClean="0"/>
              <a:t> group has to split in two different groups, in this case that means 2 groups of 6. One of the ‘teachers’ will give the groups an exercise, and then the group has to make a statue. For example, they have to make a statue with only 3 feet, 2 hands and one butt that touch the ground, the other body parts are not allowed on the ground. Space, motoric social sensibility, relaxation, power, body awareness.</a:t>
            </a:r>
            <a:endParaRPr lang="nl-NL" dirty="0"/>
          </a:p>
        </p:txBody>
      </p:sp>
      <p:sp>
        <p:nvSpPr>
          <p:cNvPr id="4" name="Slide Number Placeholder 3"/>
          <p:cNvSpPr>
            <a:spLocks noGrp="1"/>
          </p:cNvSpPr>
          <p:nvPr>
            <p:ph type="sldNum" sz="quarter" idx="10"/>
          </p:nvPr>
        </p:nvSpPr>
        <p:spPr/>
        <p:txBody>
          <a:bodyPr/>
          <a:lstStyle/>
          <a:p>
            <a:fld id="{6C6558B7-A1D2-4653-B05F-1D51552C788C}" type="slidenum">
              <a:rPr lang="nl-NL" smtClean="0"/>
              <a:t>7</a:t>
            </a:fld>
            <a:endParaRPr lang="nl-NL"/>
          </a:p>
        </p:txBody>
      </p:sp>
    </p:spTree>
    <p:extLst>
      <p:ext uri="{BB962C8B-B14F-4D97-AF65-F5344CB8AC3E}">
        <p14:creationId xmlns:p14="http://schemas.microsoft.com/office/powerpoint/2010/main" val="346949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CCA9D1B-D670-47F5-BA1F-D06C873A8BB4}" type="datetimeFigureOut">
              <a:rPr lang="nl-NL" smtClean="0"/>
              <a:t>1-9-2016</a:t>
            </a:fld>
            <a:endParaRPr lang="nl-NL"/>
          </a:p>
        </p:txBody>
      </p:sp>
      <p:sp>
        <p:nvSpPr>
          <p:cNvPr id="5" name="Footer Placeholder 4"/>
          <p:cNvSpPr>
            <a:spLocks noGrp="1"/>
          </p:cNvSpPr>
          <p:nvPr>
            <p:ph type="ftr" sz="quarter" idx="11"/>
          </p:nvPr>
        </p:nvSpPr>
        <p:spPr>
          <a:xfrm>
            <a:off x="1371600" y="4323845"/>
            <a:ext cx="6400800" cy="365125"/>
          </a:xfrm>
        </p:spPr>
        <p:txBody>
          <a:bodyPr/>
          <a:lstStyle/>
          <a:p>
            <a:endParaRPr lang="nl-NL"/>
          </a:p>
        </p:txBody>
      </p:sp>
      <p:sp>
        <p:nvSpPr>
          <p:cNvPr id="6" name="Slide Number Placeholder 5"/>
          <p:cNvSpPr>
            <a:spLocks noGrp="1"/>
          </p:cNvSpPr>
          <p:nvPr>
            <p:ph type="sldNum" sz="quarter" idx="12"/>
          </p:nvPr>
        </p:nvSpPr>
        <p:spPr>
          <a:xfrm>
            <a:off x="8077200" y="1430866"/>
            <a:ext cx="2743200" cy="365125"/>
          </a:xfrm>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65579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6122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139048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a:xfrm>
            <a:off x="685800" y="379941"/>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5F221DD0-4EE7-43A4-9CE4-6B9C09287173}" type="slidenum">
              <a:rPr lang="nl-NL" smtClean="0"/>
              <a:t>‹#›</a:t>
            </a:fld>
            <a:endParaRPr lang="nl-N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0600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a:xfrm>
            <a:off x="685800" y="378883"/>
            <a:ext cx="6991492" cy="365125"/>
          </a:xfrm>
        </p:spPr>
        <p:txBody>
          <a:bodyPr/>
          <a:lstStyle/>
          <a:p>
            <a:endParaRPr lang="nl-NL"/>
          </a:p>
        </p:txBody>
      </p:sp>
      <p:sp>
        <p:nvSpPr>
          <p:cNvPr id="7" name="Slide Number Placeholder 6"/>
          <p:cNvSpPr>
            <a:spLocks noGrp="1"/>
          </p:cNvSpPr>
          <p:nvPr>
            <p:ph type="sldNum" sz="quarter" idx="12"/>
          </p:nvPr>
        </p:nvSpPr>
        <p:spPr>
          <a:xfrm>
            <a:off x="10862452" y="381000"/>
            <a:ext cx="643748" cy="365125"/>
          </a:xfrm>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419190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CA9D1B-D670-47F5-BA1F-D06C873A8BB4}" type="datetimeFigureOut">
              <a:rPr lang="nl-NL" smtClean="0"/>
              <a:t>1-9-2016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91416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CCA9D1B-D670-47F5-BA1F-D06C873A8BB4}" type="datetimeFigureOut">
              <a:rPr lang="nl-NL" smtClean="0"/>
              <a:t>1-9-2016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115890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CA9D1B-D670-47F5-BA1F-D06C873A8BB4}" type="datetimeFigureOut">
              <a:rPr lang="nl-NL" smtClean="0"/>
              <a:t>1-9-2016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66637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CCA9D1B-D670-47F5-BA1F-D06C873A8BB4}" type="datetimeFigureOut">
              <a:rPr lang="nl-NL" smtClean="0"/>
              <a:t>1-9-2016</a:t>
            </a:fld>
            <a:endParaRPr lang="nl-NL"/>
          </a:p>
        </p:txBody>
      </p:sp>
      <p:sp>
        <p:nvSpPr>
          <p:cNvPr id="5" name="Footer Placeholder 4"/>
          <p:cNvSpPr>
            <a:spLocks noGrp="1"/>
          </p:cNvSpPr>
          <p:nvPr>
            <p:ph type="ftr" sz="quarter" idx="11"/>
          </p:nvPr>
        </p:nvSpPr>
        <p:spPr>
          <a:xfrm>
            <a:off x="685800" y="381000"/>
            <a:ext cx="6991492" cy="36512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92051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CA9D1B-D670-47F5-BA1F-D06C873A8BB4}" type="datetimeFigureOut">
              <a:rPr lang="nl-NL" smtClean="0"/>
              <a:t>1-9-2016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338324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CCA9D1B-D670-47F5-BA1F-D06C873A8BB4}" type="datetimeFigureOut">
              <a:rPr lang="nl-NL" smtClean="0"/>
              <a:t>1-9-2016</a:t>
            </a:fld>
            <a:endParaRPr lang="nl-NL"/>
          </a:p>
        </p:txBody>
      </p:sp>
      <p:sp>
        <p:nvSpPr>
          <p:cNvPr id="5" name="Footer Placeholder 4"/>
          <p:cNvSpPr>
            <a:spLocks noGrp="1"/>
          </p:cNvSpPr>
          <p:nvPr>
            <p:ph type="ftr" sz="quarter" idx="11"/>
          </p:nvPr>
        </p:nvSpPr>
        <p:spPr>
          <a:xfrm>
            <a:off x="685800" y="381001"/>
            <a:ext cx="6991492" cy="364065"/>
          </a:xfrm>
        </p:spPr>
        <p:txBody>
          <a:bodyPr/>
          <a:lstStyle/>
          <a:p>
            <a:endParaRPr lang="nl-NL"/>
          </a:p>
        </p:txBody>
      </p:sp>
      <p:sp>
        <p:nvSpPr>
          <p:cNvPr id="6" name="Slide Number Placeholder 5"/>
          <p:cNvSpPr>
            <a:spLocks noGrp="1"/>
          </p:cNvSpPr>
          <p:nvPr>
            <p:ph type="sldNum" sz="quarter" idx="12"/>
          </p:nvPr>
        </p:nvSpPr>
        <p:spPr>
          <a:xfrm>
            <a:off x="10862452" y="381000"/>
            <a:ext cx="643748" cy="365125"/>
          </a:xfrm>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361669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225546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CA9D1B-D670-47F5-BA1F-D06C873A8BB4}" type="datetimeFigureOut">
              <a:rPr lang="nl-NL" smtClean="0"/>
              <a:t>1-9-2016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266863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CA9D1B-D670-47F5-BA1F-D06C873A8BB4}" type="datetimeFigureOut">
              <a:rPr lang="nl-NL" smtClean="0"/>
              <a:t>1-9-2016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364390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A9D1B-D670-47F5-BA1F-D06C873A8BB4}" type="datetimeFigureOut">
              <a:rPr lang="nl-NL" smtClean="0"/>
              <a:t>1-9-2016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357133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359117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A9D1B-D670-47F5-BA1F-D06C873A8BB4}" type="datetimeFigureOut">
              <a:rPr lang="nl-NL" smtClean="0"/>
              <a:t>1-9-2016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221DD0-4EE7-43A4-9CE4-6B9C09287173}" type="slidenum">
              <a:rPr lang="nl-NL" smtClean="0"/>
              <a:t>‹#›</a:t>
            </a:fld>
            <a:endParaRPr lang="nl-NL"/>
          </a:p>
        </p:txBody>
      </p:sp>
    </p:spTree>
    <p:extLst>
      <p:ext uri="{BB962C8B-B14F-4D97-AF65-F5344CB8AC3E}">
        <p14:creationId xmlns:p14="http://schemas.microsoft.com/office/powerpoint/2010/main" val="194235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CA9D1B-D670-47F5-BA1F-D06C873A8BB4}" type="datetimeFigureOut">
              <a:rPr lang="nl-NL" smtClean="0"/>
              <a:t>1-9-2016</a:t>
            </a:fld>
            <a:endParaRPr lang="nl-N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221DD0-4EE7-43A4-9CE4-6B9C09287173}" type="slidenum">
              <a:rPr lang="nl-NL" smtClean="0"/>
              <a:t>‹#›</a:t>
            </a:fld>
            <a:endParaRPr lang="nl-NL"/>
          </a:p>
        </p:txBody>
      </p:sp>
    </p:spTree>
    <p:extLst>
      <p:ext uri="{BB962C8B-B14F-4D97-AF65-F5344CB8AC3E}">
        <p14:creationId xmlns:p14="http://schemas.microsoft.com/office/powerpoint/2010/main" val="173785344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72" y="1807105"/>
            <a:ext cx="10762445" cy="1825096"/>
          </a:xfrm>
        </p:spPr>
        <p:txBody>
          <a:bodyPr/>
          <a:lstStyle/>
          <a:p>
            <a:pPr algn="ctr"/>
            <a:r>
              <a:rPr lang="nl-NL" dirty="0" smtClean="0"/>
              <a:t>Psychomotoric therapy in a new way</a:t>
            </a:r>
            <a:endParaRPr lang="nl-NL" dirty="0"/>
          </a:p>
        </p:txBody>
      </p:sp>
      <p:sp>
        <p:nvSpPr>
          <p:cNvPr id="3" name="Subtitle 2"/>
          <p:cNvSpPr>
            <a:spLocks noGrp="1"/>
          </p:cNvSpPr>
          <p:nvPr>
            <p:ph type="subTitle" idx="1"/>
          </p:nvPr>
        </p:nvSpPr>
        <p:spPr>
          <a:xfrm>
            <a:off x="914400" y="4105645"/>
            <a:ext cx="10210813" cy="685800"/>
          </a:xfrm>
        </p:spPr>
        <p:txBody>
          <a:bodyPr/>
          <a:lstStyle/>
          <a:p>
            <a:r>
              <a:rPr lang="nl-NL" dirty="0" smtClean="0"/>
              <a:t>Arianne Huijgen, Anke van der Straten, Jessie van Diessen </a:t>
            </a:r>
            <a:r>
              <a:rPr lang="nl-NL" dirty="0" smtClean="0"/>
              <a:t>and</a:t>
            </a:r>
            <a:r>
              <a:rPr lang="nl-NL" dirty="0" smtClean="0"/>
              <a:t> </a:t>
            </a:r>
            <a:r>
              <a:rPr lang="nl-NL" dirty="0" smtClean="0"/>
              <a:t>Sanne Brandsma</a:t>
            </a:r>
            <a:endParaRPr lang="nl-NL" dirty="0"/>
          </a:p>
        </p:txBody>
      </p:sp>
    </p:spTree>
    <p:extLst>
      <p:ext uri="{BB962C8B-B14F-4D97-AF65-F5344CB8AC3E}">
        <p14:creationId xmlns:p14="http://schemas.microsoft.com/office/powerpoint/2010/main" val="397398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48" y="687099"/>
            <a:ext cx="8610600" cy="1293028"/>
          </a:xfrm>
        </p:spPr>
        <p:txBody>
          <a:bodyPr/>
          <a:lstStyle/>
          <a:p>
            <a:r>
              <a:rPr lang="nl-NL" dirty="0" smtClean="0"/>
              <a:t>References</a:t>
            </a:r>
            <a:endParaRPr lang="nl-NL" dirty="0"/>
          </a:p>
        </p:txBody>
      </p:sp>
      <p:sp>
        <p:nvSpPr>
          <p:cNvPr id="3" name="Content Placeholder 2"/>
          <p:cNvSpPr>
            <a:spLocks noGrp="1"/>
          </p:cNvSpPr>
          <p:nvPr>
            <p:ph idx="1"/>
          </p:nvPr>
        </p:nvSpPr>
        <p:spPr/>
        <p:txBody>
          <a:bodyPr>
            <a:normAutofit/>
          </a:bodyPr>
          <a:lstStyle/>
          <a:p>
            <a:r>
              <a:rPr lang="nl-NL" dirty="0" smtClean="0"/>
              <a:t>Blink</a:t>
            </a:r>
            <a:r>
              <a:rPr lang="nl-NL" dirty="0"/>
              <a:t>, Martin van den; Dijk, Fred;. (2016). 7 psychomotorische thema´s. Deventer: DaM uitgeverij.</a:t>
            </a:r>
          </a:p>
          <a:p>
            <a:r>
              <a:rPr lang="nl-NL" dirty="0"/>
              <a:t>Geluk, H. (2009). Groepsdynamica, theorie en vaardigheden. Amsterdam: Pearson Education.</a:t>
            </a:r>
          </a:p>
          <a:p>
            <a:r>
              <a:rPr lang="nl-NL" dirty="0"/>
              <a:t>Nieuwenhuis, M. (2010). Leiderschap en teamontwikkeling. Opgehaald van The Art of Management: http://123management.nl/0/030_cultuur/a300_cultuur_11a_teamontwikkeling_tuckman.html</a:t>
            </a:r>
          </a:p>
          <a:p>
            <a:r>
              <a:rPr lang="nl-NL" dirty="0"/>
              <a:t>Over het bio-psycho-sociale model. (sd). Opgehaald van Fonds Psychische Gezondheid: http://www.psychischegezondheid.nl/page/204/bio-psycho-sociale-model.html</a:t>
            </a:r>
          </a:p>
          <a:p>
            <a:endParaRPr lang="nl-NL" dirty="0"/>
          </a:p>
          <a:p>
            <a:endParaRPr lang="nl-NL"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end="346.5986"/>
                </p14:media>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39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69" y="712858"/>
            <a:ext cx="8610600" cy="1293028"/>
          </a:xfrm>
        </p:spPr>
        <p:txBody>
          <a:bodyPr/>
          <a:lstStyle/>
          <a:p>
            <a:pPr algn="ctr"/>
            <a:r>
              <a:rPr lang="nl-NL" dirty="0" smtClean="0"/>
              <a:t>           Chinese Boxing</a:t>
            </a:r>
            <a:endParaRPr lang="nl-NL" dirty="0"/>
          </a:p>
        </p:txBody>
      </p:sp>
      <p:pic>
        <p:nvPicPr>
          <p:cNvPr id="1026" name="Picture 2" descr="Afbeeldingsresultaat voor chine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3180" y="2194560"/>
            <a:ext cx="3360357" cy="4056549"/>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1"/>
            <p:extLst>
              <p:ext uri="{DAA4B4D4-6D71-4841-9C94-3DE7FCFB9230}">
                <p14:media xmlns:p14="http://schemas.microsoft.com/office/powerpoint/2010/main" r:embed="rId2">
                  <p14:trim end="155.5328"/>
                </p14:media>
              </p:ext>
            </p:extLst>
          </p:nvPr>
        </p:nvPicPr>
        <p:blipFill>
          <a:blip r:embed="rId6"/>
          <a:stretch>
            <a:fillRect/>
          </a:stretch>
        </p:blipFill>
        <p:spPr>
          <a:xfrm>
            <a:off x="7413937" y="5638981"/>
            <a:ext cx="609600" cy="609600"/>
          </a:xfrm>
          <a:prstGeom prst="rect">
            <a:avLst/>
          </a:prstGeom>
        </p:spPr>
      </p:pic>
    </p:spTree>
    <p:extLst>
      <p:ext uri="{BB962C8B-B14F-4D97-AF65-F5344CB8AC3E}">
        <p14:creationId xmlns:p14="http://schemas.microsoft.com/office/powerpoint/2010/main" val="246981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014" y="777252"/>
            <a:ext cx="8610600" cy="1293028"/>
          </a:xfrm>
        </p:spPr>
        <p:txBody>
          <a:bodyPr/>
          <a:lstStyle/>
          <a:p>
            <a:r>
              <a:rPr lang="nl-NL" dirty="0" smtClean="0"/>
              <a:t>Bio psycho social model</a:t>
            </a:r>
            <a:endParaRPr lang="nl-NL" dirty="0"/>
          </a:p>
        </p:txBody>
      </p:sp>
      <p:sp>
        <p:nvSpPr>
          <p:cNvPr id="3" name="Content Placeholder 2"/>
          <p:cNvSpPr>
            <a:spLocks noGrp="1"/>
          </p:cNvSpPr>
          <p:nvPr>
            <p:ph idx="1"/>
          </p:nvPr>
        </p:nvSpPr>
        <p:spPr/>
        <p:txBody>
          <a:bodyPr>
            <a:normAutofit/>
          </a:bodyPr>
          <a:lstStyle/>
          <a:p>
            <a:pPr marL="457200" lvl="1" indent="0" algn="ctr">
              <a:buNone/>
            </a:pPr>
            <a:endParaRPr lang="nl-NL" sz="3600" dirty="0" smtClean="0"/>
          </a:p>
          <a:p>
            <a:pPr marL="457200" lvl="1" indent="0" algn="ctr">
              <a:buNone/>
            </a:pPr>
            <a:r>
              <a:rPr lang="nl-NL" sz="3600" dirty="0" smtClean="0"/>
              <a:t>Group dynamics</a:t>
            </a:r>
          </a:p>
          <a:p>
            <a:pPr marL="457200" lvl="1" indent="0" algn="ctr">
              <a:buNone/>
            </a:pPr>
            <a:endParaRPr lang="nl-NL" sz="3600" dirty="0"/>
          </a:p>
          <a:p>
            <a:pPr marL="457200" lvl="1" indent="0" algn="ctr">
              <a:buNone/>
            </a:pPr>
            <a:endParaRPr lang="nl-NL" sz="3600" dirty="0" smtClean="0"/>
          </a:p>
          <a:p>
            <a:pPr marL="457200" lvl="1" indent="0" algn="ctr">
              <a:buNone/>
            </a:pPr>
            <a:r>
              <a:rPr lang="nl-NL" sz="3600" dirty="0" smtClean="0"/>
              <a:t>Bio				Psycho				Social</a:t>
            </a:r>
            <a:endParaRPr lang="nl-NL" sz="3600" dirty="0"/>
          </a:p>
        </p:txBody>
      </p:sp>
      <p:cxnSp>
        <p:nvCxnSpPr>
          <p:cNvPr id="5" name="Straight Arrow Connector 4"/>
          <p:cNvCxnSpPr/>
          <p:nvPr/>
        </p:nvCxnSpPr>
        <p:spPr>
          <a:xfrm>
            <a:off x="6065949" y="1712890"/>
            <a:ext cx="25758" cy="953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268236" y="3419339"/>
            <a:ext cx="1858851" cy="7851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91707" y="3419340"/>
            <a:ext cx="25758" cy="953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06610" y="3419339"/>
            <a:ext cx="2466304" cy="9530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30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32"/>
            <a:ext cx="8610600" cy="1293028"/>
          </a:xfrm>
        </p:spPr>
        <p:txBody>
          <a:bodyPr/>
          <a:lstStyle/>
          <a:p>
            <a:r>
              <a:rPr lang="nl-NL" dirty="0" smtClean="0"/>
              <a:t>Group dynamics</a:t>
            </a:r>
            <a:endParaRPr lang="nl-NL" dirty="0"/>
          </a:p>
        </p:txBody>
      </p:sp>
      <p:sp>
        <p:nvSpPr>
          <p:cNvPr id="3" name="Content Placeholder 2"/>
          <p:cNvSpPr>
            <a:spLocks noGrp="1"/>
          </p:cNvSpPr>
          <p:nvPr>
            <p:ph idx="1"/>
          </p:nvPr>
        </p:nvSpPr>
        <p:spPr>
          <a:xfrm>
            <a:off x="685800" y="2027135"/>
            <a:ext cx="10820400" cy="4024125"/>
          </a:xfrm>
        </p:spPr>
        <p:txBody>
          <a:bodyPr/>
          <a:lstStyle/>
          <a:p>
            <a:pPr marL="0" indent="0" algn="ctr">
              <a:buNone/>
            </a:pPr>
            <a:r>
              <a:rPr lang="nl-NL" dirty="0" smtClean="0"/>
              <a:t>   </a:t>
            </a:r>
            <a:r>
              <a:rPr lang="nl-NL" dirty="0" smtClean="0"/>
              <a:t>Exercise: Untie the human knot</a:t>
            </a:r>
            <a:endParaRPr lang="nl-NL" dirty="0" smtClean="0"/>
          </a:p>
          <a:p>
            <a:pPr marL="0" indent="0" algn="ctr">
              <a:buNone/>
            </a:pPr>
            <a:endParaRPr lang="nl-NL" dirty="0" smtClean="0"/>
          </a:p>
          <a:p>
            <a:pPr marL="0" indent="0" algn="ctr">
              <a:buNone/>
            </a:pPr>
            <a:endParaRPr lang="nl-NL" dirty="0" smtClean="0"/>
          </a:p>
          <a:p>
            <a:r>
              <a:rPr lang="nl-NL" dirty="0" smtClean="0"/>
              <a:t>The interactions that influence the attitudes and behavior of people when they are grouped with others through either choice or accidental circumstances. </a:t>
            </a:r>
          </a:p>
          <a:p>
            <a:endParaRPr lang="nl-NL" dirty="0"/>
          </a:p>
        </p:txBody>
      </p:sp>
      <p:pic>
        <p:nvPicPr>
          <p:cNvPr id="2050" name="Picture 2" descr="knoop-in-een-to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843" y="636814"/>
            <a:ext cx="2509157" cy="250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24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79" y="725736"/>
            <a:ext cx="8610600" cy="1293028"/>
          </a:xfrm>
        </p:spPr>
        <p:txBody>
          <a:bodyPr/>
          <a:lstStyle/>
          <a:p>
            <a:r>
              <a:rPr lang="nl-NL" dirty="0" smtClean="0"/>
              <a:t>BIological</a:t>
            </a:r>
            <a:endParaRPr lang="nl-NL" dirty="0"/>
          </a:p>
        </p:txBody>
      </p:sp>
      <p:sp>
        <p:nvSpPr>
          <p:cNvPr id="3" name="Content Placeholder 2"/>
          <p:cNvSpPr>
            <a:spLocks noGrp="1"/>
          </p:cNvSpPr>
          <p:nvPr>
            <p:ph idx="1"/>
          </p:nvPr>
        </p:nvSpPr>
        <p:spPr>
          <a:xfrm>
            <a:off x="647163" y="1718042"/>
            <a:ext cx="10820400" cy="5025658"/>
          </a:xfrm>
        </p:spPr>
        <p:txBody>
          <a:bodyPr>
            <a:normAutofit/>
          </a:bodyPr>
          <a:lstStyle/>
          <a:p>
            <a:pPr marL="0" indent="0" algn="ctr">
              <a:buNone/>
            </a:pPr>
            <a:r>
              <a:rPr lang="nl-NL" dirty="0" smtClean="0"/>
              <a:t>Genes, temperament and nutrition</a:t>
            </a:r>
          </a:p>
          <a:p>
            <a:pPr marL="0" indent="0" algn="ctr">
              <a:buNone/>
            </a:pPr>
            <a:endParaRPr lang="nl-NL" dirty="0" smtClean="0"/>
          </a:p>
          <a:p>
            <a:r>
              <a:rPr lang="nl-NL" sz="2600" dirty="0" smtClean="0"/>
              <a:t>The </a:t>
            </a:r>
            <a:r>
              <a:rPr lang="nl-NL" sz="2600" dirty="0"/>
              <a:t>workshop from Fred and </a:t>
            </a:r>
            <a:r>
              <a:rPr lang="nl-NL" sz="2600" dirty="0" smtClean="0"/>
              <a:t>Sylvie: </a:t>
            </a:r>
            <a:endParaRPr lang="nl-NL" sz="2600" dirty="0"/>
          </a:p>
          <a:p>
            <a:pPr lvl="1"/>
            <a:r>
              <a:rPr lang="nl-NL" sz="2200" dirty="0"/>
              <a:t>The way of walking (the feeling)</a:t>
            </a:r>
          </a:p>
          <a:p>
            <a:pPr lvl="1"/>
            <a:r>
              <a:rPr lang="nl-NL" sz="2200" dirty="0"/>
              <a:t>The first reaction on stress </a:t>
            </a:r>
          </a:p>
          <a:p>
            <a:pPr lvl="1"/>
            <a:r>
              <a:rPr lang="nl-NL" sz="2200" dirty="0"/>
              <a:t>The way of </a:t>
            </a:r>
            <a:r>
              <a:rPr lang="nl-NL" sz="2200" dirty="0" smtClean="0"/>
              <a:t>breathing</a:t>
            </a:r>
            <a:br>
              <a:rPr lang="nl-NL" sz="2200" dirty="0" smtClean="0"/>
            </a:br>
            <a:endParaRPr lang="nl-NL" sz="2200" dirty="0" smtClean="0"/>
          </a:p>
          <a:p>
            <a:r>
              <a:rPr lang="nl-NL" sz="2600" dirty="0" smtClean="0"/>
              <a:t>What we learned about these </a:t>
            </a:r>
            <a:r>
              <a:rPr lang="nl-NL" sz="2600" dirty="0" smtClean="0"/>
              <a:t>workshops:</a:t>
            </a:r>
            <a:endParaRPr lang="nl-NL" sz="2600" dirty="0" smtClean="0"/>
          </a:p>
          <a:p>
            <a:pPr lvl="1"/>
            <a:r>
              <a:rPr lang="nl-NL" sz="2200" dirty="0" smtClean="0"/>
              <a:t>Exploring your body</a:t>
            </a:r>
          </a:p>
          <a:p>
            <a:pPr lvl="1"/>
            <a:r>
              <a:rPr lang="nl-NL" sz="2200" dirty="0" smtClean="0"/>
              <a:t>Getting to know yourself emotionally and </a:t>
            </a:r>
            <a:r>
              <a:rPr lang="nl-NL" sz="2200" dirty="0" smtClean="0"/>
              <a:t>physically</a:t>
            </a:r>
          </a:p>
          <a:p>
            <a:pPr lvl="1"/>
            <a:endParaRPr lang="nl-NL" sz="2200" dirty="0"/>
          </a:p>
          <a:p>
            <a:pPr marL="457200" lvl="1" indent="0">
              <a:buNone/>
            </a:pPr>
            <a:r>
              <a:rPr lang="nl-NL" sz="2200" dirty="0" smtClean="0">
                <a:sym typeface="Wingdings" panose="05000000000000000000" pitchFamily="2" charset="2"/>
              </a:rPr>
              <a:t>Exercise: 5-ball</a:t>
            </a:r>
            <a:r>
              <a:rPr lang="nl-NL" sz="2200" dirty="0" smtClean="0"/>
              <a:t/>
            </a:r>
            <a:br>
              <a:rPr lang="nl-NL" sz="2200" dirty="0" smtClean="0"/>
            </a:br>
            <a:endParaRPr lang="nl-NL" sz="2200" dirty="0"/>
          </a:p>
          <a:p>
            <a:endParaRPr lang="nl-NL" dirty="0" smtClean="0"/>
          </a:p>
          <a:p>
            <a:pPr marL="457200" lvl="1" indent="0">
              <a:buNone/>
            </a:pPr>
            <a:endParaRPr lang="nl-NL" dirty="0" smtClean="0"/>
          </a:p>
          <a:p>
            <a:pPr lvl="1"/>
            <a:endParaRPr lang="nl-NL" dirty="0" smtClean="0"/>
          </a:p>
          <a:p>
            <a:pPr marL="457200" lvl="1" indent="0">
              <a:buNone/>
            </a:pPr>
            <a:endParaRPr lang="nl-NL" dirty="0" smtClean="0"/>
          </a:p>
          <a:p>
            <a:pPr lvl="1"/>
            <a:endParaRPr lang="nl-NL" dirty="0" smtClean="0"/>
          </a:p>
          <a:p>
            <a:pPr lvl="1"/>
            <a:endParaRPr lang="nl-NL" dirty="0" smtClean="0"/>
          </a:p>
          <a:p>
            <a:endParaRPr lang="nl-NL" dirty="0"/>
          </a:p>
        </p:txBody>
      </p:sp>
      <p:pic>
        <p:nvPicPr>
          <p:cNvPr id="3076" name="Picture 4" descr="https://scontent.xx.fbcdn.net/v/t1.0-9/14184561_1169896046403467_3725185489814935481_n.jpg?oh=0e7f68e049631ba0178ab0d052d100cd&amp;oe=584681C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527" y="2350980"/>
            <a:ext cx="2759488" cy="18252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xx.fbcdn.net/v/t1.0-9/14141875_1348602721816413_4710479031479304244_n.jpg?oh=db393e15e6f3bc0f21ce3ade6fe7fa5c&amp;oe=584D0F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3204" y="4713447"/>
            <a:ext cx="2454359" cy="18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373"/>
            <a:ext cx="8610600" cy="1293028"/>
          </a:xfrm>
        </p:spPr>
        <p:txBody>
          <a:bodyPr/>
          <a:lstStyle/>
          <a:p>
            <a:r>
              <a:rPr lang="nl-NL" dirty="0" smtClean="0"/>
              <a:t>Psychological</a:t>
            </a:r>
            <a:endParaRPr lang="nl-NL" dirty="0"/>
          </a:p>
        </p:txBody>
      </p:sp>
      <p:sp>
        <p:nvSpPr>
          <p:cNvPr id="3" name="Content Placeholder 2"/>
          <p:cNvSpPr>
            <a:spLocks noGrp="1"/>
          </p:cNvSpPr>
          <p:nvPr>
            <p:ph idx="1"/>
          </p:nvPr>
        </p:nvSpPr>
        <p:spPr>
          <a:xfrm>
            <a:off x="634285" y="1743799"/>
            <a:ext cx="10820400" cy="4885601"/>
          </a:xfrm>
        </p:spPr>
        <p:txBody>
          <a:bodyPr>
            <a:normAutofit/>
          </a:bodyPr>
          <a:lstStyle/>
          <a:p>
            <a:pPr marL="0" indent="0" algn="ctr">
              <a:buNone/>
            </a:pPr>
            <a:r>
              <a:rPr lang="nl-NL" dirty="0" smtClean="0"/>
              <a:t>Social skills, coping skills and self-esteem</a:t>
            </a:r>
          </a:p>
          <a:p>
            <a:pPr algn="ctr"/>
            <a:endParaRPr lang="nl-NL" dirty="0" smtClean="0"/>
          </a:p>
          <a:p>
            <a:r>
              <a:rPr lang="nl-NL" dirty="0" smtClean="0"/>
              <a:t>The workshops from Dorte and </a:t>
            </a:r>
            <a:r>
              <a:rPr lang="nl-NL" dirty="0" smtClean="0"/>
              <a:t>Michèle:</a:t>
            </a:r>
            <a:endParaRPr lang="nl-NL" dirty="0" smtClean="0"/>
          </a:p>
          <a:p>
            <a:pPr lvl="1"/>
            <a:r>
              <a:rPr lang="nl-NL" dirty="0" smtClean="0"/>
              <a:t>Shame</a:t>
            </a:r>
          </a:p>
          <a:p>
            <a:pPr lvl="1"/>
            <a:r>
              <a:rPr lang="nl-NL" dirty="0" smtClean="0"/>
              <a:t>Self exploration</a:t>
            </a:r>
          </a:p>
          <a:p>
            <a:pPr lvl="1"/>
            <a:r>
              <a:rPr lang="nl-NL" dirty="0" smtClean="0"/>
              <a:t>Negative and positive thoughts </a:t>
            </a:r>
          </a:p>
          <a:p>
            <a:pPr marL="457200" lvl="1" indent="0">
              <a:buNone/>
            </a:pPr>
            <a:endParaRPr lang="nl-NL" dirty="0" smtClean="0"/>
          </a:p>
          <a:p>
            <a:r>
              <a:rPr lang="nl-NL" dirty="0"/>
              <a:t>What we learned about these </a:t>
            </a:r>
            <a:r>
              <a:rPr lang="nl-NL" dirty="0" smtClean="0"/>
              <a:t>workshops:</a:t>
            </a:r>
            <a:endParaRPr lang="nl-NL" dirty="0"/>
          </a:p>
          <a:p>
            <a:pPr lvl="1"/>
            <a:r>
              <a:rPr lang="nl-NL" dirty="0" smtClean="0"/>
              <a:t>First you have to be connected with yourself before you can connect with an other</a:t>
            </a:r>
          </a:p>
          <a:p>
            <a:pPr lvl="1"/>
            <a:r>
              <a:rPr lang="nl-NL" dirty="0" smtClean="0"/>
              <a:t>Don’t judge and go with the </a:t>
            </a:r>
            <a:r>
              <a:rPr lang="nl-NL" dirty="0" smtClean="0"/>
              <a:t>flow</a:t>
            </a:r>
          </a:p>
          <a:p>
            <a:pPr lvl="1"/>
            <a:endParaRPr lang="nl-NL" dirty="0"/>
          </a:p>
          <a:p>
            <a:pPr marL="457200" lvl="1" indent="0">
              <a:buNone/>
            </a:pPr>
            <a:r>
              <a:rPr lang="nl-NL" dirty="0" smtClean="0">
                <a:sym typeface="Wingdings" panose="05000000000000000000" pitchFamily="2" charset="2"/>
              </a:rPr>
              <a:t> What do we think about the free movement and what was your experience?</a:t>
            </a:r>
            <a:endParaRPr lang="nl-NL" dirty="0"/>
          </a:p>
        </p:txBody>
      </p:sp>
      <p:pic>
        <p:nvPicPr>
          <p:cNvPr id="4098" name="Picture 2" descr="https://scontent.xx.fbcdn.net/v/t1.0-9/14183778_1348651511811534_1220203255853009841_n.jpg?oh=a6a49dc66b52a5ccd477304866f3483e&amp;oe=5838AB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539" y="2217825"/>
            <a:ext cx="3206122" cy="240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1000"/>
                                        <p:tgtEl>
                                          <p:spTgt spid="3">
                                            <p:txEl>
                                              <p:pRg st="11" end="11"/>
                                            </p:txEl>
                                          </p:spTgt>
                                        </p:tgtEl>
                                      </p:cBhvr>
                                    </p:animEffect>
                                    <p:anim calcmode="lin" valueType="num">
                                      <p:cBhvr>
                                        <p:cTn id="4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410" y="699979"/>
            <a:ext cx="4770549" cy="1293028"/>
          </a:xfrm>
        </p:spPr>
        <p:txBody>
          <a:bodyPr/>
          <a:lstStyle/>
          <a:p>
            <a:r>
              <a:rPr lang="nl-NL" dirty="0" smtClean="0"/>
              <a:t>Social</a:t>
            </a:r>
            <a:endParaRPr lang="nl-NL" dirty="0"/>
          </a:p>
        </p:txBody>
      </p:sp>
      <p:sp>
        <p:nvSpPr>
          <p:cNvPr id="3" name="Content Placeholder 2"/>
          <p:cNvSpPr>
            <a:spLocks noGrp="1"/>
          </p:cNvSpPr>
          <p:nvPr>
            <p:ph idx="1"/>
          </p:nvPr>
        </p:nvSpPr>
        <p:spPr>
          <a:xfrm>
            <a:off x="737315" y="1679405"/>
            <a:ext cx="10820400" cy="4835695"/>
          </a:xfrm>
        </p:spPr>
        <p:txBody>
          <a:bodyPr>
            <a:normAutofit/>
          </a:bodyPr>
          <a:lstStyle/>
          <a:p>
            <a:pPr marL="0" indent="0" algn="ctr">
              <a:buNone/>
            </a:pPr>
            <a:r>
              <a:rPr lang="nl-NL" dirty="0" smtClean="0"/>
              <a:t>School, environment and family</a:t>
            </a:r>
            <a:endParaRPr lang="nl-NL" dirty="0"/>
          </a:p>
          <a:p>
            <a:endParaRPr lang="nl-NL" dirty="0" smtClean="0"/>
          </a:p>
          <a:p>
            <a:r>
              <a:rPr lang="nl-NL" dirty="0" smtClean="0"/>
              <a:t>The workshop from Cristina and </a:t>
            </a:r>
            <a:r>
              <a:rPr lang="nl-NL" dirty="0" smtClean="0"/>
              <a:t>Olivier:</a:t>
            </a:r>
            <a:endParaRPr lang="nl-NL" dirty="0" smtClean="0"/>
          </a:p>
          <a:p>
            <a:pPr lvl="1"/>
            <a:r>
              <a:rPr lang="nl-NL" dirty="0" smtClean="0"/>
              <a:t>Contact in different ways</a:t>
            </a:r>
          </a:p>
          <a:p>
            <a:pPr lvl="1"/>
            <a:r>
              <a:rPr lang="nl-NL" dirty="0" smtClean="0"/>
              <a:t>Leading and following</a:t>
            </a:r>
          </a:p>
          <a:p>
            <a:pPr lvl="1"/>
            <a:r>
              <a:rPr lang="nl-NL" dirty="0" smtClean="0"/>
              <a:t>Physical</a:t>
            </a:r>
          </a:p>
          <a:p>
            <a:pPr marL="0" indent="0">
              <a:buNone/>
            </a:pPr>
            <a:endParaRPr lang="nl-NL" dirty="0"/>
          </a:p>
          <a:p>
            <a:r>
              <a:rPr lang="nl-NL" dirty="0" smtClean="0"/>
              <a:t>What we learned about these </a:t>
            </a:r>
            <a:r>
              <a:rPr lang="nl-NL" dirty="0" smtClean="0"/>
              <a:t>workshops:</a:t>
            </a:r>
            <a:endParaRPr lang="nl-NL" dirty="0" smtClean="0"/>
          </a:p>
          <a:p>
            <a:pPr lvl="1"/>
            <a:r>
              <a:rPr lang="nl-NL" dirty="0" smtClean="0"/>
              <a:t>You have to build a relationship before you can work with the cliënt (trust)</a:t>
            </a:r>
          </a:p>
          <a:p>
            <a:pPr lvl="1"/>
            <a:r>
              <a:rPr lang="nl-NL" dirty="0" smtClean="0"/>
              <a:t>Try to connect in different ways like physical, emotional and </a:t>
            </a:r>
            <a:r>
              <a:rPr lang="nl-NL" dirty="0" smtClean="0"/>
              <a:t>cognitive</a:t>
            </a:r>
            <a:br>
              <a:rPr lang="nl-NL" dirty="0" smtClean="0"/>
            </a:br>
            <a:endParaRPr lang="nl-NL" dirty="0" smtClean="0"/>
          </a:p>
          <a:p>
            <a:pPr lvl="1"/>
            <a:endParaRPr lang="nl-NL" dirty="0"/>
          </a:p>
          <a:p>
            <a:pPr marL="457200" lvl="1" indent="0">
              <a:buNone/>
            </a:pPr>
            <a:r>
              <a:rPr lang="nl-NL" dirty="0" smtClean="0">
                <a:sym typeface="Wingdings" panose="05000000000000000000" pitchFamily="2" charset="2"/>
              </a:rPr>
              <a:t>Exercise: Making statues</a:t>
            </a:r>
            <a:endParaRPr lang="nl-NL" dirty="0" smtClean="0"/>
          </a:p>
          <a:p>
            <a:pPr lvl="1"/>
            <a:endParaRPr lang="nl-NL" dirty="0" smtClean="0"/>
          </a:p>
          <a:p>
            <a:endParaRPr lang="nl-NL" dirty="0"/>
          </a:p>
        </p:txBody>
      </p:sp>
      <p:pic>
        <p:nvPicPr>
          <p:cNvPr id="5122" name="Picture 2" descr="https://scontent.xx.fbcdn.net/v/t1.0-9/14212822_1090987590995998_8959589718139096601_n.jpg?oh=fa2ea8a97b0c0e6e6999d135ff29fb16&amp;oe=584747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546" y="2670272"/>
            <a:ext cx="3520750" cy="19804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content.xx.fbcdn.net/v/t1.0-9/14233126_1169896143070124_3003384364162609623_n.jpg?oh=3cef2a264b202b8128853876e61963ea&amp;oe=583946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8173" y="493088"/>
            <a:ext cx="2779542" cy="18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71" y="901532"/>
            <a:ext cx="8610600" cy="1293028"/>
          </a:xfrm>
        </p:spPr>
        <p:txBody>
          <a:bodyPr/>
          <a:lstStyle/>
          <a:p>
            <a:r>
              <a:rPr lang="nl-NL" dirty="0" smtClean="0"/>
              <a:t>Conclusion</a:t>
            </a:r>
            <a:endParaRPr lang="nl-NL" dirty="0"/>
          </a:p>
        </p:txBody>
      </p:sp>
      <p:sp>
        <p:nvSpPr>
          <p:cNvPr id="3" name="Content Placeholder 2"/>
          <p:cNvSpPr>
            <a:spLocks noGrp="1"/>
          </p:cNvSpPr>
          <p:nvPr>
            <p:ph idx="1"/>
          </p:nvPr>
        </p:nvSpPr>
        <p:spPr>
          <a:xfrm>
            <a:off x="775952" y="1898346"/>
            <a:ext cx="10820400" cy="4024125"/>
          </a:xfrm>
        </p:spPr>
        <p:txBody>
          <a:bodyPr/>
          <a:lstStyle/>
          <a:p>
            <a:pPr marL="0" indent="0" algn="ctr">
              <a:buNone/>
            </a:pPr>
            <a:r>
              <a:rPr lang="nl-NL" dirty="0" smtClean="0"/>
              <a:t>What did we learn this whole week:</a:t>
            </a:r>
          </a:p>
          <a:p>
            <a:pPr marL="0" indent="0" algn="ctr">
              <a:buNone/>
            </a:pPr>
            <a:endParaRPr lang="nl-NL" sz="2400" dirty="0"/>
          </a:p>
          <a:p>
            <a:pPr algn="ctr"/>
            <a:r>
              <a:rPr lang="nl-NL" sz="2400" dirty="0" smtClean="0"/>
              <a:t>How </a:t>
            </a:r>
            <a:r>
              <a:rPr lang="nl-NL" sz="2400" dirty="0"/>
              <a:t>to make contact with yourself, the other and de world</a:t>
            </a:r>
          </a:p>
          <a:p>
            <a:pPr lvl="1" algn="ctr"/>
            <a:r>
              <a:rPr lang="nl-NL" sz="2400" dirty="0"/>
              <a:t>You have to be connected with yourself before you can be connected with the other. If you connect with the other without being connected with yourself, it’s possible you get sick. </a:t>
            </a:r>
          </a:p>
          <a:p>
            <a:pPr lvl="1" algn="ctr"/>
            <a:endParaRPr lang="nl-NL" sz="2400" dirty="0"/>
          </a:p>
          <a:p>
            <a:pPr marL="457200" lvl="1" indent="0" algn="ctr">
              <a:buNone/>
            </a:pPr>
            <a:r>
              <a:rPr lang="nl-NL" sz="2400" dirty="0"/>
              <a:t>We think this is one of the most important things in our job!</a:t>
            </a:r>
          </a:p>
          <a:p>
            <a:endParaRPr lang="nl-NL" sz="2400" dirty="0" smtClean="0"/>
          </a:p>
          <a:p>
            <a:endParaRPr lang="nl-NL" dirty="0" smtClean="0"/>
          </a:p>
          <a:p>
            <a:pPr lvl="1"/>
            <a:endParaRPr lang="nl-NL" dirty="0" smtClean="0"/>
          </a:p>
          <a:p>
            <a:pPr lvl="1"/>
            <a:endParaRPr lang="nl-NL" dirty="0" smtClean="0"/>
          </a:p>
          <a:p>
            <a:pPr marL="457200" lvl="1" indent="0" algn="ctr">
              <a:buNone/>
            </a:pPr>
            <a:endParaRPr lang="nl-NL" dirty="0" smtClean="0"/>
          </a:p>
          <a:p>
            <a:endParaRPr lang="nl-NL" dirty="0"/>
          </a:p>
        </p:txBody>
      </p:sp>
      <p:pic>
        <p:nvPicPr>
          <p:cNvPr id="6146" name="Picture 2" descr="https://scontent.xx.fbcdn.net/v/t1.0-9/14199749_1169896896403382_2352455541467166507_n.jpg?oh=d2c993a7e81d8e25c662e55ea2bb7d30&amp;oe=588605F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3610" y="707087"/>
            <a:ext cx="2542742" cy="168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47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58" y="777252"/>
            <a:ext cx="8610600" cy="1293028"/>
          </a:xfrm>
        </p:spPr>
        <p:txBody>
          <a:bodyPr/>
          <a:lstStyle/>
          <a:p>
            <a:r>
              <a:rPr lang="nl-NL" dirty="0"/>
              <a:t>Conclusion</a:t>
            </a:r>
          </a:p>
        </p:txBody>
      </p:sp>
      <p:sp>
        <p:nvSpPr>
          <p:cNvPr id="3" name="Content Placeholder 2"/>
          <p:cNvSpPr>
            <a:spLocks noGrp="1"/>
          </p:cNvSpPr>
          <p:nvPr>
            <p:ph idx="1"/>
          </p:nvPr>
        </p:nvSpPr>
        <p:spPr>
          <a:xfrm>
            <a:off x="634284" y="1833952"/>
            <a:ext cx="10820400" cy="4024125"/>
          </a:xfrm>
        </p:spPr>
        <p:txBody>
          <a:bodyPr/>
          <a:lstStyle/>
          <a:p>
            <a:pPr marL="0" indent="0" algn="ctr">
              <a:buNone/>
            </a:pPr>
            <a:r>
              <a:rPr lang="nl-NL" dirty="0" smtClean="0"/>
              <a:t>What did we learn this whole week:</a:t>
            </a:r>
            <a:br>
              <a:rPr lang="nl-NL" dirty="0" smtClean="0"/>
            </a:br>
            <a:r>
              <a:rPr lang="nl-NL" dirty="0" smtClean="0"/>
              <a:t/>
            </a:r>
            <a:br>
              <a:rPr lang="nl-NL" dirty="0" smtClean="0"/>
            </a:br>
            <a:endParaRPr lang="nl-NL" dirty="0" smtClean="0"/>
          </a:p>
          <a:p>
            <a:pPr marL="0" indent="0" algn="ctr">
              <a:buNone/>
            </a:pPr>
            <a:r>
              <a:rPr lang="nl-NL" sz="2400" dirty="0" smtClean="0"/>
              <a:t>If you look at all the different cultures, languages and view of PMT </a:t>
            </a:r>
            <a:r>
              <a:rPr lang="nl-NL" sz="2400" dirty="0" smtClean="0"/>
              <a:t>it’s special we </a:t>
            </a:r>
            <a:r>
              <a:rPr lang="nl-NL" sz="2400" dirty="0" smtClean="0"/>
              <a:t>became one </a:t>
            </a:r>
            <a:r>
              <a:rPr lang="nl-NL" sz="2400" dirty="0" smtClean="0"/>
              <a:t>group! We think it’s because of the group </a:t>
            </a:r>
            <a:r>
              <a:rPr lang="nl-NL" sz="2400" dirty="0" smtClean="0"/>
              <a:t>dynamics. </a:t>
            </a:r>
            <a:endParaRPr lang="nl-NL" sz="2400" dirty="0" smtClean="0"/>
          </a:p>
          <a:p>
            <a:pPr marL="0" indent="0" algn="ctr">
              <a:buNone/>
            </a:pPr>
            <a:endParaRPr lang="nl-NL" sz="2400" dirty="0"/>
          </a:p>
          <a:p>
            <a:pPr marL="0" indent="0" algn="ctr">
              <a:buNone/>
            </a:pPr>
            <a:r>
              <a:rPr lang="nl-NL" sz="2400" dirty="0" smtClean="0"/>
              <a:t>We </a:t>
            </a:r>
            <a:r>
              <a:rPr lang="nl-NL" sz="2400" dirty="0" smtClean="0"/>
              <a:t>think this is an very important thing in our </a:t>
            </a:r>
            <a:r>
              <a:rPr lang="nl-NL" sz="2400" dirty="0" smtClean="0"/>
              <a:t>country and that’s why we used it in our presentation. </a:t>
            </a:r>
            <a:endParaRPr lang="nl-NL" sz="2400" dirty="0"/>
          </a:p>
        </p:txBody>
      </p:sp>
      <p:pic>
        <p:nvPicPr>
          <p:cNvPr id="7172" name="Picture 4" descr="https://scontent.xx.fbcdn.net/v/t1.0-9/14199570_1169897586403313_1509888972943223523_n.jpg?oh=da9e859642ed3df3fa5a084741249456&amp;oe=5850EE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650" y="636813"/>
            <a:ext cx="3023436" cy="19998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content.xx.fbcdn.net/v/t1.0-9/14141591_1169902016402870_6762715094414939721_n.jpg?oh=3a99769543951f2d85a198ad21781679&amp;oe=5839BB1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54" y="4963822"/>
            <a:ext cx="2703889" cy="178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950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523</TotalTime>
  <Words>979</Words>
  <Application>Microsoft Office PowerPoint</Application>
  <PresentationFormat>Widescreen</PresentationFormat>
  <Paragraphs>90</Paragraphs>
  <Slides>10</Slides>
  <Notes>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Vapor Trail</vt:lpstr>
      <vt:lpstr>Psychomotoric therapy in a new way</vt:lpstr>
      <vt:lpstr>           Chinese Boxing</vt:lpstr>
      <vt:lpstr>Bio psycho social model</vt:lpstr>
      <vt:lpstr>Group dynamics</vt:lpstr>
      <vt:lpstr>BIological</vt:lpstr>
      <vt:lpstr>Psychological</vt:lpstr>
      <vt:lpstr>Social</vt:lpstr>
      <vt:lpstr>Conclusion</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Psychomotoric therapy in a new way</dc:title>
  <dc:creator>sanne brandsma</dc:creator>
  <cp:lastModifiedBy>sanne brandsma</cp:lastModifiedBy>
  <cp:revision>38</cp:revision>
  <dcterms:created xsi:type="dcterms:W3CDTF">2016-09-01T08:34:57Z</dcterms:created>
  <dcterms:modified xsi:type="dcterms:W3CDTF">2016-09-01T18:21:25Z</dcterms:modified>
</cp:coreProperties>
</file>