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20" r:id="rId1"/>
  </p:sldMasterIdLst>
  <p:notesMasterIdLst>
    <p:notesMasterId r:id="rId79"/>
  </p:notesMasterIdLst>
  <p:sldIdLst>
    <p:sldId id="267" r:id="rId2"/>
    <p:sldId id="349" r:id="rId3"/>
    <p:sldId id="264" r:id="rId4"/>
    <p:sldId id="265" r:id="rId5"/>
    <p:sldId id="277" r:id="rId6"/>
    <p:sldId id="266" r:id="rId7"/>
    <p:sldId id="269" r:id="rId8"/>
    <p:sldId id="270" r:id="rId9"/>
    <p:sldId id="271" r:id="rId10"/>
    <p:sldId id="272" r:id="rId11"/>
    <p:sldId id="273" r:id="rId12"/>
    <p:sldId id="274" r:id="rId13"/>
    <p:sldId id="275" r:id="rId14"/>
    <p:sldId id="276" r:id="rId15"/>
    <p:sldId id="278" r:id="rId16"/>
    <p:sldId id="281" r:id="rId17"/>
    <p:sldId id="279" r:id="rId18"/>
    <p:sldId id="350" r:id="rId19"/>
    <p:sldId id="351" r:id="rId20"/>
    <p:sldId id="280" r:id="rId21"/>
    <p:sldId id="352" r:id="rId22"/>
    <p:sldId id="283" r:id="rId23"/>
    <p:sldId id="284" r:id="rId24"/>
    <p:sldId id="285" r:id="rId25"/>
    <p:sldId id="286" r:id="rId26"/>
    <p:sldId id="287" r:id="rId27"/>
    <p:sldId id="288" r:id="rId28"/>
    <p:sldId id="289" r:id="rId29"/>
    <p:sldId id="290" r:id="rId30"/>
    <p:sldId id="291" r:id="rId31"/>
    <p:sldId id="365" r:id="rId32"/>
    <p:sldId id="366" r:id="rId33"/>
    <p:sldId id="367" r:id="rId34"/>
    <p:sldId id="368" r:id="rId35"/>
    <p:sldId id="296" r:id="rId36"/>
    <p:sldId id="300" r:id="rId37"/>
    <p:sldId id="301" r:id="rId38"/>
    <p:sldId id="369" r:id="rId39"/>
    <p:sldId id="370" r:id="rId40"/>
    <p:sldId id="371" r:id="rId41"/>
    <p:sldId id="372" r:id="rId42"/>
    <p:sldId id="373" r:id="rId43"/>
    <p:sldId id="374" r:id="rId44"/>
    <p:sldId id="375" r:id="rId45"/>
    <p:sldId id="376" r:id="rId46"/>
    <p:sldId id="377" r:id="rId47"/>
    <p:sldId id="378" r:id="rId48"/>
    <p:sldId id="379" r:id="rId49"/>
    <p:sldId id="380" r:id="rId50"/>
    <p:sldId id="302" r:id="rId51"/>
    <p:sldId id="303" r:id="rId52"/>
    <p:sldId id="304" r:id="rId53"/>
    <p:sldId id="305" r:id="rId54"/>
    <p:sldId id="381" r:id="rId55"/>
    <p:sldId id="306" r:id="rId56"/>
    <p:sldId id="307" r:id="rId57"/>
    <p:sldId id="308" r:id="rId58"/>
    <p:sldId id="309" r:id="rId59"/>
    <p:sldId id="310" r:id="rId60"/>
    <p:sldId id="311" r:id="rId61"/>
    <p:sldId id="353" r:id="rId62"/>
    <p:sldId id="355" r:id="rId63"/>
    <p:sldId id="356" r:id="rId64"/>
    <p:sldId id="333" r:id="rId65"/>
    <p:sldId id="334" r:id="rId66"/>
    <p:sldId id="335" r:id="rId67"/>
    <p:sldId id="336" r:id="rId68"/>
    <p:sldId id="337" r:id="rId69"/>
    <p:sldId id="338" r:id="rId70"/>
    <p:sldId id="339" r:id="rId71"/>
    <p:sldId id="341" r:id="rId72"/>
    <p:sldId id="342" r:id="rId73"/>
    <p:sldId id="344" r:id="rId74"/>
    <p:sldId id="345" r:id="rId75"/>
    <p:sldId id="346" r:id="rId76"/>
    <p:sldId id="347" r:id="rId77"/>
    <p:sldId id="256" r:id="rId7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31" autoAdjust="0"/>
    <p:restoredTop sz="92037" autoAdjust="0"/>
  </p:normalViewPr>
  <p:slideViewPr>
    <p:cSldViewPr snapToGrid="0">
      <p:cViewPr>
        <p:scale>
          <a:sx n="74" d="100"/>
          <a:sy n="74" d="100"/>
        </p:scale>
        <p:origin x="-1218" y="-6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PT"/>
          </a:p>
        </p:txBody>
      </p:sp>
      <p:sp>
        <p:nvSpPr>
          <p:cNvPr id="3" name="Marcador de Posição d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B03BB8-B439-420A-B14E-C915CEA840FF}" type="datetimeFigureOut">
              <a:rPr lang="pt-PT" smtClean="0"/>
              <a:t>01/09/2016</a:t>
            </a:fld>
            <a:endParaRPr lang="pt-PT"/>
          </a:p>
        </p:txBody>
      </p:sp>
      <p:sp>
        <p:nvSpPr>
          <p:cNvPr id="4" name="Marcador de Posição da Imagem do Diapositivo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pt-PT"/>
          </a:p>
        </p:txBody>
      </p:sp>
      <p:sp>
        <p:nvSpPr>
          <p:cNvPr id="5" name="Marcador de Posição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6" name="Marcador de Posição do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PT"/>
          </a:p>
        </p:txBody>
      </p:sp>
      <p:sp>
        <p:nvSpPr>
          <p:cNvPr id="7" name="Marcador de Posição do Número do Diapositivo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403D55-5C8C-4890-A314-6917769BE336}" type="slidenum">
              <a:rPr lang="pt-PT" smtClean="0"/>
              <a:t>‹nr.›</a:t>
            </a:fld>
            <a:endParaRPr lang="pt-PT"/>
          </a:p>
        </p:txBody>
      </p:sp>
    </p:spTree>
    <p:extLst>
      <p:ext uri="{BB962C8B-B14F-4D97-AF65-F5344CB8AC3E}">
        <p14:creationId xmlns:p14="http://schemas.microsoft.com/office/powerpoint/2010/main" val="261302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2CD5D9-13EF-4F45-A156-836BC32A9F86}" type="slidenum">
              <a:rPr lang="pt-PT"/>
              <a:pPr/>
              <a:t>7</a:t>
            </a:fld>
            <a:endParaRPr lang="pt-PT"/>
          </a:p>
        </p:txBody>
      </p:sp>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p:txBody>
          <a:bodyPr/>
          <a:lstStyle/>
          <a:p>
            <a:endParaRPr lang="pt-PT"/>
          </a:p>
        </p:txBody>
      </p:sp>
    </p:spTree>
    <p:extLst>
      <p:ext uri="{BB962C8B-B14F-4D97-AF65-F5344CB8AC3E}">
        <p14:creationId xmlns:p14="http://schemas.microsoft.com/office/powerpoint/2010/main" val="9401515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noProof="0" dirty="0"/>
              <a:t>Loss of visio</a:t>
            </a:r>
            <a:r>
              <a:rPr lang="en-US" sz="1200" b="0" baseline="0" noProof="0" dirty="0"/>
              <a:t>n in the macula spot, where is the central vision placed</a:t>
            </a:r>
            <a:r>
              <a:rPr lang="en-US" sz="1200" b="0" noProof="0" dirty="0"/>
              <a:t>.</a:t>
            </a:r>
          </a:p>
        </p:txBody>
      </p:sp>
      <p:sp>
        <p:nvSpPr>
          <p:cNvPr id="4" name="Marcador de Posição do Número do Diapositivo 3"/>
          <p:cNvSpPr>
            <a:spLocks noGrp="1"/>
          </p:cNvSpPr>
          <p:nvPr>
            <p:ph type="sldNum" sz="quarter" idx="10"/>
          </p:nvPr>
        </p:nvSpPr>
        <p:spPr/>
        <p:txBody>
          <a:bodyPr/>
          <a:lstStyle/>
          <a:p>
            <a:fld id="{AD403D55-5C8C-4890-A314-6917769BE336}" type="slidenum">
              <a:rPr lang="pt-PT" smtClean="0"/>
              <a:t>28</a:t>
            </a:fld>
            <a:endParaRPr lang="pt-PT"/>
          </a:p>
        </p:txBody>
      </p:sp>
    </p:spTree>
    <p:extLst>
      <p:ext uri="{BB962C8B-B14F-4D97-AF65-F5344CB8AC3E}">
        <p14:creationId xmlns:p14="http://schemas.microsoft.com/office/powerpoint/2010/main" val="539665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fld id="{AD403D55-5C8C-4890-A314-6917769BE336}" type="slidenum">
              <a:rPr lang="pt-PT" smtClean="0"/>
              <a:t>29</a:t>
            </a:fld>
            <a:endParaRPr lang="pt-PT"/>
          </a:p>
        </p:txBody>
      </p:sp>
    </p:spTree>
    <p:extLst>
      <p:ext uri="{BB962C8B-B14F-4D97-AF65-F5344CB8AC3E}">
        <p14:creationId xmlns:p14="http://schemas.microsoft.com/office/powerpoint/2010/main" val="6897584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fld id="{AD403D55-5C8C-4890-A314-6917769BE336}" type="slidenum">
              <a:rPr lang="pt-PT" smtClean="0"/>
              <a:t>30</a:t>
            </a:fld>
            <a:endParaRPr lang="pt-PT"/>
          </a:p>
        </p:txBody>
      </p:sp>
    </p:spTree>
    <p:extLst>
      <p:ext uri="{BB962C8B-B14F-4D97-AF65-F5344CB8AC3E}">
        <p14:creationId xmlns:p14="http://schemas.microsoft.com/office/powerpoint/2010/main" val="2265575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0F75CB-7C08-4455-B8F7-EAD73ECBF236}" type="slidenum">
              <a:rPr lang="pt-PT"/>
              <a:pPr/>
              <a:t>8</a:t>
            </a:fld>
            <a:endParaRPr lang="pt-PT"/>
          </a:p>
        </p:txBody>
      </p:sp>
      <p:sp>
        <p:nvSpPr>
          <p:cNvPr id="164866"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p:txBody>
          <a:bodyPr/>
          <a:lstStyle/>
          <a:p>
            <a:endParaRPr lang="pt-PT"/>
          </a:p>
        </p:txBody>
      </p:sp>
    </p:spTree>
    <p:extLst>
      <p:ext uri="{BB962C8B-B14F-4D97-AF65-F5344CB8AC3E}">
        <p14:creationId xmlns:p14="http://schemas.microsoft.com/office/powerpoint/2010/main" val="1637093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5A8D19-D247-4971-BA9A-8F1586FCA2FC}" type="slidenum">
              <a:rPr lang="pt-PT"/>
              <a:pPr/>
              <a:t>9</a:t>
            </a:fld>
            <a:endParaRPr lang="pt-PT"/>
          </a:p>
        </p:txBody>
      </p:sp>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p:txBody>
          <a:bodyPr/>
          <a:lstStyle/>
          <a:p>
            <a:endParaRPr lang="pt-PT"/>
          </a:p>
        </p:txBody>
      </p:sp>
    </p:spTree>
    <p:extLst>
      <p:ext uri="{BB962C8B-B14F-4D97-AF65-F5344CB8AC3E}">
        <p14:creationId xmlns:p14="http://schemas.microsoft.com/office/powerpoint/2010/main" val="32960602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B47653-F3BB-48BF-9F67-93887A47AAF6}" type="slidenum">
              <a:rPr lang="pt-PT"/>
              <a:pPr/>
              <a:t>10</a:t>
            </a:fld>
            <a:endParaRPr lang="pt-PT"/>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p:txBody>
          <a:bodyPr/>
          <a:lstStyle/>
          <a:p>
            <a:endParaRPr lang="pt-PT"/>
          </a:p>
        </p:txBody>
      </p:sp>
    </p:spTree>
    <p:extLst>
      <p:ext uri="{BB962C8B-B14F-4D97-AF65-F5344CB8AC3E}">
        <p14:creationId xmlns:p14="http://schemas.microsoft.com/office/powerpoint/2010/main" val="464754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602491-E689-40EA-BF81-AC1766BCAE59}" type="slidenum">
              <a:rPr lang="pt-PT"/>
              <a:pPr/>
              <a:t>11</a:t>
            </a:fld>
            <a:endParaRPr lang="pt-PT"/>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p:txBody>
          <a:bodyPr/>
          <a:lstStyle/>
          <a:p>
            <a:endParaRPr lang="pt-PT"/>
          </a:p>
        </p:txBody>
      </p:sp>
    </p:spTree>
    <p:extLst>
      <p:ext uri="{BB962C8B-B14F-4D97-AF65-F5344CB8AC3E}">
        <p14:creationId xmlns:p14="http://schemas.microsoft.com/office/powerpoint/2010/main" val="3861900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US" sz="1200" b="0" i="0" kern="1200" dirty="0">
                <a:solidFill>
                  <a:schemeClr val="tx1"/>
                </a:solidFill>
                <a:effectLst/>
                <a:latin typeface="+mn-lt"/>
                <a:ea typeface="+mn-ea"/>
                <a:cs typeface="+mn-cs"/>
              </a:rPr>
              <a:t>The light from a distant object arriving at the eye lens may get converged at a point in front of the retina in the vitreous body. </a:t>
            </a:r>
            <a:endParaRPr lang="pt-PT" dirty="0"/>
          </a:p>
        </p:txBody>
      </p:sp>
      <p:sp>
        <p:nvSpPr>
          <p:cNvPr id="4" name="Marcador de Posição do Número do Diapositivo 3"/>
          <p:cNvSpPr>
            <a:spLocks noGrp="1"/>
          </p:cNvSpPr>
          <p:nvPr>
            <p:ph type="sldNum" sz="quarter" idx="10"/>
          </p:nvPr>
        </p:nvSpPr>
        <p:spPr/>
        <p:txBody>
          <a:bodyPr/>
          <a:lstStyle/>
          <a:p>
            <a:fld id="{AD403D55-5C8C-4890-A314-6917769BE336}" type="slidenum">
              <a:rPr lang="pt-PT" smtClean="0"/>
              <a:t>24</a:t>
            </a:fld>
            <a:endParaRPr lang="pt-PT"/>
          </a:p>
        </p:txBody>
      </p:sp>
    </p:spTree>
    <p:extLst>
      <p:ext uri="{BB962C8B-B14F-4D97-AF65-F5344CB8AC3E}">
        <p14:creationId xmlns:p14="http://schemas.microsoft.com/office/powerpoint/2010/main" val="3260309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US" sz="1200" b="0" i="0" kern="1200" dirty="0">
                <a:solidFill>
                  <a:schemeClr val="tx1"/>
                </a:solidFill>
                <a:effectLst/>
                <a:latin typeface="+mn-lt"/>
                <a:ea typeface="+mn-ea"/>
                <a:cs typeface="+mn-cs"/>
              </a:rPr>
              <a:t> If the eye-lens focuses the incoming light at a point behind the retina</a:t>
            </a:r>
            <a:endParaRPr lang="pt-PT" dirty="0"/>
          </a:p>
        </p:txBody>
      </p:sp>
      <p:sp>
        <p:nvSpPr>
          <p:cNvPr id="4" name="Marcador de Posição do Número do Diapositivo 3"/>
          <p:cNvSpPr>
            <a:spLocks noGrp="1"/>
          </p:cNvSpPr>
          <p:nvPr>
            <p:ph type="sldNum" sz="quarter" idx="10"/>
          </p:nvPr>
        </p:nvSpPr>
        <p:spPr/>
        <p:txBody>
          <a:bodyPr/>
          <a:lstStyle/>
          <a:p>
            <a:fld id="{AD403D55-5C8C-4890-A314-6917769BE336}" type="slidenum">
              <a:rPr lang="pt-PT" smtClean="0"/>
              <a:t>25</a:t>
            </a:fld>
            <a:endParaRPr lang="pt-PT"/>
          </a:p>
        </p:txBody>
      </p:sp>
    </p:spTree>
    <p:extLst>
      <p:ext uri="{BB962C8B-B14F-4D97-AF65-F5344CB8AC3E}">
        <p14:creationId xmlns:p14="http://schemas.microsoft.com/office/powerpoint/2010/main" val="36437676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US" sz="1200" b="0" i="0" kern="1200" dirty="0">
                <a:solidFill>
                  <a:schemeClr val="tx1"/>
                </a:solidFill>
                <a:effectLst/>
                <a:latin typeface="+mn-lt"/>
                <a:ea typeface="+mn-ea"/>
                <a:cs typeface="+mn-cs"/>
              </a:rPr>
              <a:t>Glaucoma is a group of eye diseases causing optic nerve damage. The optic nerve carries images from the retina, which is the specialized light sensing tissue, to the brain so we can see. In glaucoma, eye pressure plays a role in damaging the delicate nerve fibers of the optic nerve. When a significant number of nerve fibers are damaged, blind spots develop in the field of vision. Once nerve damage and visual loss occur, it is permanent. Most people don't notice these blind areas until much of the optic nerve damage has already occurred. If the entire nerve is destroyed, blindness results. Glaucoma is a leading cause of blindness in the world, especially in older people. </a:t>
            </a:r>
            <a:endParaRPr lang="pt-PT" dirty="0"/>
          </a:p>
        </p:txBody>
      </p:sp>
      <p:sp>
        <p:nvSpPr>
          <p:cNvPr id="4" name="Marcador de Posição do Número do Diapositivo 3"/>
          <p:cNvSpPr>
            <a:spLocks noGrp="1"/>
          </p:cNvSpPr>
          <p:nvPr>
            <p:ph type="sldNum" sz="quarter" idx="10"/>
          </p:nvPr>
        </p:nvSpPr>
        <p:spPr/>
        <p:txBody>
          <a:bodyPr/>
          <a:lstStyle/>
          <a:p>
            <a:fld id="{AD403D55-5C8C-4890-A314-6917769BE336}" type="slidenum">
              <a:rPr lang="pt-PT" smtClean="0"/>
              <a:t>26</a:t>
            </a:fld>
            <a:endParaRPr lang="pt-PT"/>
          </a:p>
        </p:txBody>
      </p:sp>
    </p:spTree>
    <p:extLst>
      <p:ext uri="{BB962C8B-B14F-4D97-AF65-F5344CB8AC3E}">
        <p14:creationId xmlns:p14="http://schemas.microsoft.com/office/powerpoint/2010/main" val="29755777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noProof="0" dirty="0"/>
              <a:t>Astigmatism – </a:t>
            </a:r>
            <a:r>
              <a:rPr lang="en-US" sz="1200" noProof="0" dirty="0"/>
              <a:t>objects</a:t>
            </a:r>
            <a:r>
              <a:rPr lang="en-US" sz="1200" baseline="0" noProof="0" dirty="0"/>
              <a:t> are focus in two different retina spots – blurry vision</a:t>
            </a:r>
            <a:r>
              <a:rPr lang="en-US" sz="1200" noProof="0" dirty="0"/>
              <a:t>.</a:t>
            </a:r>
            <a:endParaRPr lang="en-US" sz="1200" b="1" noProof="0" dirty="0"/>
          </a:p>
          <a:p>
            <a:endParaRPr lang="pt-PT" dirty="0"/>
          </a:p>
        </p:txBody>
      </p:sp>
      <p:sp>
        <p:nvSpPr>
          <p:cNvPr id="4" name="Marcador de Posição do Número do Diapositivo 3"/>
          <p:cNvSpPr>
            <a:spLocks noGrp="1"/>
          </p:cNvSpPr>
          <p:nvPr>
            <p:ph type="sldNum" sz="quarter" idx="10"/>
          </p:nvPr>
        </p:nvSpPr>
        <p:spPr/>
        <p:txBody>
          <a:bodyPr/>
          <a:lstStyle/>
          <a:p>
            <a:fld id="{AD403D55-5C8C-4890-A314-6917769BE336}" type="slidenum">
              <a:rPr lang="pt-PT" smtClean="0"/>
              <a:t>27</a:t>
            </a:fld>
            <a:endParaRPr lang="pt-PT"/>
          </a:p>
        </p:txBody>
      </p:sp>
    </p:spTree>
    <p:extLst>
      <p:ext uri="{BB962C8B-B14F-4D97-AF65-F5344CB8AC3E}">
        <p14:creationId xmlns:p14="http://schemas.microsoft.com/office/powerpoint/2010/main" val="33992846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8418195" y="0"/>
            <a:ext cx="731520" cy="6858000"/>
          </a:xfrm>
          <a:prstGeom prst="rect">
            <a:avLst/>
          </a:pr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946404" y="758952"/>
            <a:ext cx="7063740" cy="4041648"/>
          </a:xfrm>
        </p:spPr>
        <p:txBody>
          <a:bodyPr anchor="b">
            <a:normAutofit/>
          </a:bodyPr>
          <a:lstStyle>
            <a:lvl1pPr algn="l">
              <a:lnSpc>
                <a:spcPct val="85000"/>
              </a:lnSpc>
              <a:defRPr sz="660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946404" y="4800600"/>
            <a:ext cx="7063740" cy="1691640"/>
          </a:xfrm>
        </p:spPr>
        <p:txBody>
          <a:bodyPr>
            <a:normAutofit/>
          </a:bodyPr>
          <a:lstStyle>
            <a:lvl1pPr marL="0" indent="0" algn="l">
              <a:buNone/>
              <a:defRPr sz="2000" baseline="0">
                <a:solidFill>
                  <a:schemeClr val="tx1">
                    <a:lumMod val="65000"/>
                  </a:schemeClr>
                </a:solidFill>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Rectangle 6"/>
          <p:cNvSpPr/>
          <p:nvPr/>
        </p:nvSpPr>
        <p:spPr>
          <a:xfrm>
            <a:off x="0" y="0"/>
            <a:ext cx="342900" cy="6858000"/>
          </a:xfrm>
          <a:prstGeom prst="rect">
            <a:avLst/>
          </a:pr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3"/>
          <p:cNvSpPr>
            <a:spLocks noGrp="1"/>
          </p:cNvSpPr>
          <p:nvPr>
            <p:ph type="dt" sz="half" idx="10"/>
          </p:nvPr>
        </p:nvSpPr>
        <p:spPr/>
        <p:txBody>
          <a:bodyPr/>
          <a:lstStyle/>
          <a:p>
            <a:fld id="{12F50981-D127-4D85-BBD2-D380D62CAD72}" type="datetimeFigureOut">
              <a:rPr lang="pt-PT" smtClean="0"/>
              <a:t>01/09/2016</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95AE32DE-D3A4-4790-AD0A-2446569BC29E}" type="slidenum">
              <a:rPr lang="pt-PT" smtClean="0"/>
              <a:t>‹nr.›</a:t>
            </a:fld>
            <a:endParaRPr lang="pt-PT"/>
          </a:p>
        </p:txBody>
      </p:sp>
    </p:spTree>
    <p:extLst>
      <p:ext uri="{BB962C8B-B14F-4D97-AF65-F5344CB8AC3E}">
        <p14:creationId xmlns:p14="http://schemas.microsoft.com/office/powerpoint/2010/main" val="1995775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846963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5800" y="5257800"/>
            <a:ext cx="7486650" cy="914400"/>
          </a:xfrm>
        </p:spPr>
        <p:txBody>
          <a:bodyPr anchor="b">
            <a:normAutofit/>
          </a:bodyPr>
          <a:lstStyle>
            <a:lvl1pPr>
              <a:defRPr sz="2800" b="0">
                <a:solidFill>
                  <a:schemeClr val="tx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8469630" cy="512892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6108590"/>
            <a:ext cx="7486650" cy="597011"/>
          </a:xfrm>
        </p:spPr>
        <p:txBody>
          <a:bodyPr>
            <a:normAutofit/>
          </a:bodyPr>
          <a:lstStyle>
            <a:lvl1pPr marL="0" indent="0">
              <a:lnSpc>
                <a:spcPct val="100000"/>
              </a:lnSpc>
              <a:spcBef>
                <a:spcPts val="800"/>
              </a:spcBef>
              <a:buNone/>
              <a:defRPr sz="1300">
                <a:solidFill>
                  <a:schemeClr val="tx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2F50981-D127-4D85-BBD2-D380D62CAD72}" type="datetimeFigureOut">
              <a:rPr lang="pt-PT" smtClean="0"/>
              <a:t>01/09/2016</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95AE32DE-D3A4-4790-AD0A-2446569BC29E}" type="slidenum">
              <a:rPr lang="pt-PT" smtClean="0"/>
              <a:t>‹nr.›</a:t>
            </a:fld>
            <a:endParaRPr lang="pt-PT"/>
          </a:p>
        </p:txBody>
      </p:sp>
    </p:spTree>
    <p:extLst>
      <p:ext uri="{BB962C8B-B14F-4D97-AF65-F5344CB8AC3E}">
        <p14:creationId xmlns:p14="http://schemas.microsoft.com/office/powerpoint/2010/main" val="2457300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F50981-D127-4D85-BBD2-D380D62CAD72}" type="datetimeFigureOut">
              <a:rPr lang="pt-PT" smtClean="0"/>
              <a:t>01/09/2016</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95AE32DE-D3A4-4790-AD0A-2446569BC29E}" type="slidenum">
              <a:rPr lang="pt-PT" smtClean="0"/>
              <a:t>‹nr.›</a:t>
            </a:fld>
            <a:endParaRPr lang="pt-PT"/>
          </a:p>
        </p:txBody>
      </p:sp>
    </p:spTree>
    <p:extLst>
      <p:ext uri="{BB962C8B-B14F-4D97-AF65-F5344CB8AC3E}">
        <p14:creationId xmlns:p14="http://schemas.microsoft.com/office/powerpoint/2010/main" val="38537966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6525" y="381000"/>
            <a:ext cx="1857375"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1500" y="381000"/>
            <a:ext cx="5800725" cy="589756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F50981-D127-4D85-BBD2-D380D62CAD72}" type="datetimeFigureOut">
              <a:rPr lang="pt-PT" smtClean="0"/>
              <a:t>01/09/2016</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95AE32DE-D3A4-4790-AD0A-2446569BC29E}" type="slidenum">
              <a:rPr lang="pt-PT" smtClean="0"/>
              <a:t>‹nr.›</a:t>
            </a:fld>
            <a:endParaRPr lang="pt-PT"/>
          </a:p>
        </p:txBody>
      </p:sp>
    </p:spTree>
    <p:extLst>
      <p:ext uri="{BB962C8B-B14F-4D97-AF65-F5344CB8AC3E}">
        <p14:creationId xmlns:p14="http://schemas.microsoft.com/office/powerpoint/2010/main" val="3707612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95AE32DE-D3A4-4790-AD0A-2446569BC29E}" type="slidenum">
              <a:rPr lang="pt-PT" smtClean="0"/>
              <a:t>‹nr.›</a:t>
            </a:fld>
            <a:endParaRPr lang="pt-PT"/>
          </a:p>
        </p:txBody>
      </p:sp>
    </p:spTree>
    <p:extLst>
      <p:ext uri="{BB962C8B-B14F-4D97-AF65-F5344CB8AC3E}">
        <p14:creationId xmlns:p14="http://schemas.microsoft.com/office/powerpoint/2010/main" val="637195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squema Personaliza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4" name="Marcador de Posição do Rodapé 3"/>
          <p:cNvSpPr>
            <a:spLocks noGrp="1"/>
          </p:cNvSpPr>
          <p:nvPr>
            <p:ph type="ftr" sz="quarter" idx="11"/>
          </p:nvPr>
        </p:nvSpPr>
        <p:spPr/>
        <p:txBody>
          <a:bodyPr/>
          <a:lstStyle/>
          <a:p>
            <a:endParaRPr lang="pt-PT"/>
          </a:p>
        </p:txBody>
      </p:sp>
      <p:sp>
        <p:nvSpPr>
          <p:cNvPr id="5" name="Marcador de Posição do Número do Diapositivo 4"/>
          <p:cNvSpPr>
            <a:spLocks noGrp="1"/>
          </p:cNvSpPr>
          <p:nvPr>
            <p:ph type="sldNum" sz="quarter" idx="12"/>
          </p:nvPr>
        </p:nvSpPr>
        <p:spPr/>
        <p:txBody>
          <a:bodyPr/>
          <a:lstStyle/>
          <a:p>
            <a:fld id="{95AE32DE-D3A4-4790-AD0A-2446569BC29E}" type="slidenum">
              <a:rPr lang="pt-PT" smtClean="0"/>
              <a:t>‹nr.›</a:t>
            </a:fld>
            <a:endParaRPr lang="pt-PT"/>
          </a:p>
        </p:txBody>
      </p:sp>
    </p:spTree>
    <p:extLst>
      <p:ext uri="{BB962C8B-B14F-4D97-AF65-F5344CB8AC3E}">
        <p14:creationId xmlns:p14="http://schemas.microsoft.com/office/powerpoint/2010/main" val="3861916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46404" y="758952"/>
            <a:ext cx="7063740" cy="4041648"/>
          </a:xfrm>
        </p:spPr>
        <p:txBody>
          <a:bodyPr anchor="b">
            <a:normAutofit/>
          </a:bodyPr>
          <a:lstStyle>
            <a:lvl1pPr>
              <a:lnSpc>
                <a:spcPct val="85000"/>
              </a:lnSpc>
              <a:defRPr sz="6600" b="0"/>
            </a:lvl1pPr>
          </a:lstStyle>
          <a:p>
            <a:r>
              <a:rPr lang="en-US"/>
              <a:t>Click to edit Master title style</a:t>
            </a:r>
            <a:endParaRPr lang="en-US" dirty="0"/>
          </a:p>
        </p:txBody>
      </p:sp>
      <p:sp>
        <p:nvSpPr>
          <p:cNvPr id="3" name="Text Placeholder 2"/>
          <p:cNvSpPr>
            <a:spLocks noGrp="1"/>
          </p:cNvSpPr>
          <p:nvPr>
            <p:ph type="body" idx="1"/>
          </p:nvPr>
        </p:nvSpPr>
        <p:spPr>
          <a:xfrm>
            <a:off x="946404" y="4800600"/>
            <a:ext cx="7063740" cy="1691640"/>
          </a:xfrm>
        </p:spPr>
        <p:txBody>
          <a:bodyPr anchor="t">
            <a:normAutofit/>
          </a:bodyPr>
          <a:lstStyle>
            <a:lvl1pPr marL="0" indent="0">
              <a:buNone/>
              <a:defRPr sz="2000">
                <a:solidFill>
                  <a:schemeClr val="tx1">
                    <a:lumMod val="6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2F50981-D127-4D85-BBD2-D380D62CAD72}" type="datetimeFigureOut">
              <a:rPr lang="pt-PT" smtClean="0"/>
              <a:t>01/09/2016</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95AE32DE-D3A4-4790-AD0A-2446569BC29E}" type="slidenum">
              <a:rPr lang="pt-PT" smtClean="0"/>
              <a:t>‹nr.›</a:t>
            </a:fld>
            <a:endParaRPr lang="pt-PT"/>
          </a:p>
        </p:txBody>
      </p:sp>
      <p:sp>
        <p:nvSpPr>
          <p:cNvPr id="7" name="Rectangle 6"/>
          <p:cNvSpPr/>
          <p:nvPr/>
        </p:nvSpPr>
        <p:spPr>
          <a:xfrm>
            <a:off x="0" y="0"/>
            <a:ext cx="342900" cy="6858000"/>
          </a:xfrm>
          <a:prstGeom prst="rect">
            <a:avLst/>
          </a:pr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8220106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46404" y="1828801"/>
            <a:ext cx="336042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94860" y="1828801"/>
            <a:ext cx="336042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2F50981-D127-4D85-BBD2-D380D62CAD72}" type="datetimeFigureOut">
              <a:rPr lang="pt-PT" smtClean="0"/>
              <a:t>01/09/2016</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95AE32DE-D3A4-4790-AD0A-2446569BC29E}" type="slidenum">
              <a:rPr lang="pt-PT" smtClean="0"/>
              <a:t>‹nr.›</a:t>
            </a:fld>
            <a:endParaRPr lang="pt-PT"/>
          </a:p>
        </p:txBody>
      </p:sp>
    </p:spTree>
    <p:extLst>
      <p:ext uri="{BB962C8B-B14F-4D97-AF65-F5344CB8AC3E}">
        <p14:creationId xmlns:p14="http://schemas.microsoft.com/office/powerpoint/2010/main" val="319359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946404" y="1717185"/>
            <a:ext cx="3360420" cy="731520"/>
          </a:xfrm>
        </p:spPr>
        <p:txBody>
          <a:bodyPr anchor="b">
            <a:normAutofit/>
          </a:bodyPr>
          <a:lstStyle>
            <a:lvl1pPr marL="0" indent="0">
              <a:spcBef>
                <a:spcPts val="0"/>
              </a:spcBef>
              <a:buNone/>
              <a:defRPr sz="1800" b="0">
                <a:solidFill>
                  <a:schemeClr val="tx1">
                    <a:lumMod val="65000"/>
                  </a:schemeClr>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946404" y="2507550"/>
            <a:ext cx="336042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p:cNvSpPr>
            <a:spLocks noGrp="1"/>
          </p:cNvSpPr>
          <p:nvPr>
            <p:ph type="body" sz="quarter" idx="13"/>
          </p:nvPr>
        </p:nvSpPr>
        <p:spPr>
          <a:xfrm>
            <a:off x="4599432" y="1717185"/>
            <a:ext cx="3364992" cy="731520"/>
          </a:xfrm>
        </p:spPr>
        <p:txBody>
          <a:bodyPr anchor="b">
            <a:normAutofit/>
          </a:bodyPr>
          <a:lstStyle>
            <a:lvl1pPr marL="0" indent="0">
              <a:spcBef>
                <a:spcPts val="0"/>
              </a:spcBef>
              <a:buFontTx/>
              <a:buNone/>
              <a:defRPr sz="1800">
                <a:solidFill>
                  <a:schemeClr val="tx1">
                    <a:lumMod val="65000"/>
                  </a:schemeClr>
                </a:solidFill>
              </a:defRPr>
            </a:lvl1pPr>
          </a:lstStyle>
          <a:p>
            <a:pPr lvl="0"/>
            <a:r>
              <a:rPr lang="en-US"/>
              <a:t>Edit Master text styles</a:t>
            </a:r>
          </a:p>
        </p:txBody>
      </p:sp>
      <p:sp>
        <p:nvSpPr>
          <p:cNvPr id="6" name="Content Placeholder 5"/>
          <p:cNvSpPr>
            <a:spLocks noGrp="1"/>
          </p:cNvSpPr>
          <p:nvPr>
            <p:ph sz="quarter" idx="4"/>
          </p:nvPr>
        </p:nvSpPr>
        <p:spPr>
          <a:xfrm>
            <a:off x="4594860" y="2507550"/>
            <a:ext cx="336042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2F50981-D127-4D85-BBD2-D380D62CAD72}" type="datetimeFigureOut">
              <a:rPr lang="pt-PT" smtClean="0"/>
              <a:t>01/09/2016</a:t>
            </a:fld>
            <a:endParaRPr lang="pt-PT"/>
          </a:p>
        </p:txBody>
      </p:sp>
      <p:sp>
        <p:nvSpPr>
          <p:cNvPr id="8" name="Footer Placeholder 7"/>
          <p:cNvSpPr>
            <a:spLocks noGrp="1"/>
          </p:cNvSpPr>
          <p:nvPr>
            <p:ph type="ftr" sz="quarter" idx="11"/>
          </p:nvPr>
        </p:nvSpPr>
        <p:spPr/>
        <p:txBody>
          <a:bodyPr/>
          <a:lstStyle/>
          <a:p>
            <a:endParaRPr lang="pt-PT"/>
          </a:p>
        </p:txBody>
      </p:sp>
      <p:sp>
        <p:nvSpPr>
          <p:cNvPr id="9" name="Slide Number Placeholder 8"/>
          <p:cNvSpPr>
            <a:spLocks noGrp="1"/>
          </p:cNvSpPr>
          <p:nvPr>
            <p:ph type="sldNum" sz="quarter" idx="12"/>
          </p:nvPr>
        </p:nvSpPr>
        <p:spPr/>
        <p:txBody>
          <a:bodyPr/>
          <a:lstStyle/>
          <a:p>
            <a:fld id="{95AE32DE-D3A4-4790-AD0A-2446569BC29E}" type="slidenum">
              <a:rPr lang="pt-PT" smtClean="0"/>
              <a:t>‹nr.›</a:t>
            </a:fld>
            <a:endParaRPr lang="pt-PT"/>
          </a:p>
        </p:txBody>
      </p:sp>
    </p:spTree>
    <p:extLst>
      <p:ext uri="{BB962C8B-B14F-4D97-AF65-F5344CB8AC3E}">
        <p14:creationId xmlns:p14="http://schemas.microsoft.com/office/powerpoint/2010/main" val="582750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2F50981-D127-4D85-BBD2-D380D62CAD72}" type="datetimeFigureOut">
              <a:rPr lang="pt-PT" smtClean="0"/>
              <a:t>01/09/2016</a:t>
            </a:fld>
            <a:endParaRPr lang="pt-PT"/>
          </a:p>
        </p:txBody>
      </p:sp>
      <p:sp>
        <p:nvSpPr>
          <p:cNvPr id="4" name="Footer Placeholder 3"/>
          <p:cNvSpPr>
            <a:spLocks noGrp="1"/>
          </p:cNvSpPr>
          <p:nvPr>
            <p:ph type="ftr" sz="quarter" idx="11"/>
          </p:nvPr>
        </p:nvSpPr>
        <p:spPr/>
        <p:txBody>
          <a:bodyPr/>
          <a:lstStyle/>
          <a:p>
            <a:endParaRPr lang="pt-PT"/>
          </a:p>
        </p:txBody>
      </p:sp>
      <p:sp>
        <p:nvSpPr>
          <p:cNvPr id="5" name="Slide Number Placeholder 4"/>
          <p:cNvSpPr>
            <a:spLocks noGrp="1"/>
          </p:cNvSpPr>
          <p:nvPr>
            <p:ph type="sldNum" sz="quarter" idx="12"/>
          </p:nvPr>
        </p:nvSpPr>
        <p:spPr/>
        <p:txBody>
          <a:bodyPr/>
          <a:lstStyle/>
          <a:p>
            <a:fld id="{95AE32DE-D3A4-4790-AD0A-2446569BC29E}" type="slidenum">
              <a:rPr lang="pt-PT" smtClean="0"/>
              <a:t>‹nr.›</a:t>
            </a:fld>
            <a:endParaRPr lang="pt-PT"/>
          </a:p>
        </p:txBody>
      </p:sp>
    </p:spTree>
    <p:extLst>
      <p:ext uri="{BB962C8B-B14F-4D97-AF65-F5344CB8AC3E}">
        <p14:creationId xmlns:p14="http://schemas.microsoft.com/office/powerpoint/2010/main" val="839700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F50981-D127-4D85-BBD2-D380D62CAD72}" type="datetimeFigureOut">
              <a:rPr lang="pt-PT" smtClean="0"/>
              <a:t>01/09/2016</a:t>
            </a:fld>
            <a:endParaRPr lang="pt-PT"/>
          </a:p>
        </p:txBody>
      </p:sp>
      <p:sp>
        <p:nvSpPr>
          <p:cNvPr id="3" name="Footer Placeholder 2"/>
          <p:cNvSpPr>
            <a:spLocks noGrp="1"/>
          </p:cNvSpPr>
          <p:nvPr>
            <p:ph type="ftr" sz="quarter" idx="11"/>
          </p:nvPr>
        </p:nvSpPr>
        <p:spPr/>
        <p:txBody>
          <a:bodyPr/>
          <a:lstStyle/>
          <a:p>
            <a:endParaRPr lang="pt-PT"/>
          </a:p>
        </p:txBody>
      </p:sp>
      <p:sp>
        <p:nvSpPr>
          <p:cNvPr id="4" name="Slide Number Placeholder 3"/>
          <p:cNvSpPr>
            <a:spLocks noGrp="1"/>
          </p:cNvSpPr>
          <p:nvPr>
            <p:ph type="sldNum" sz="quarter" idx="12"/>
          </p:nvPr>
        </p:nvSpPr>
        <p:spPr/>
        <p:txBody>
          <a:bodyPr/>
          <a:lstStyle/>
          <a:p>
            <a:fld id="{95AE32DE-D3A4-4790-AD0A-2446569BC29E}" type="slidenum">
              <a:rPr lang="pt-PT" smtClean="0"/>
              <a:t>‹nr.›</a:t>
            </a:fld>
            <a:endParaRPr lang="pt-PT"/>
          </a:p>
        </p:txBody>
      </p:sp>
    </p:spTree>
    <p:extLst>
      <p:ext uri="{BB962C8B-B14F-4D97-AF65-F5344CB8AC3E}">
        <p14:creationId xmlns:p14="http://schemas.microsoft.com/office/powerpoint/2010/main" val="27986501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400300" cy="1600197"/>
          </a:xfrm>
        </p:spPr>
        <p:txBody>
          <a:bodyPr anchor="b">
            <a:normAutofit/>
          </a:bodyPr>
          <a:lstStyle>
            <a:lvl1pPr>
              <a:defRPr sz="2800" b="0" baseline="0"/>
            </a:lvl1pPr>
          </a:lstStyle>
          <a:p>
            <a:r>
              <a:rPr lang="en-US"/>
              <a:t>Click to edit Master title style</a:t>
            </a:r>
            <a:endParaRPr lang="en-US" dirty="0"/>
          </a:p>
        </p:txBody>
      </p:sp>
      <p:sp>
        <p:nvSpPr>
          <p:cNvPr id="3" name="Content Placeholder 2"/>
          <p:cNvSpPr>
            <a:spLocks noGrp="1"/>
          </p:cNvSpPr>
          <p:nvPr>
            <p:ph idx="1"/>
          </p:nvPr>
        </p:nvSpPr>
        <p:spPr>
          <a:xfrm>
            <a:off x="3378200" y="685800"/>
            <a:ext cx="4559300" cy="5486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30936" y="2099735"/>
            <a:ext cx="24003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2F50981-D127-4D85-BBD2-D380D62CAD72}" type="datetimeFigureOut">
              <a:rPr lang="pt-PT" smtClean="0"/>
              <a:t>01/09/2016</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95AE32DE-D3A4-4790-AD0A-2446569BC29E}" type="slidenum">
              <a:rPr lang="pt-PT" smtClean="0"/>
              <a:t>‹nr.›</a:t>
            </a:fld>
            <a:endParaRPr lang="pt-PT"/>
          </a:p>
        </p:txBody>
      </p:sp>
    </p:spTree>
    <p:extLst>
      <p:ext uri="{BB962C8B-B14F-4D97-AF65-F5344CB8AC3E}">
        <p14:creationId xmlns:p14="http://schemas.microsoft.com/office/powerpoint/2010/main" val="30923498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8418195" y="0"/>
            <a:ext cx="731520" cy="6858000"/>
          </a:xfrm>
          <a:prstGeom prst="rect">
            <a:avLst/>
          </a:pr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946404" y="365760"/>
            <a:ext cx="7269480" cy="1325562"/>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946404" y="1828801"/>
            <a:ext cx="6446520" cy="435133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6200000">
            <a:off x="7831456" y="1044178"/>
            <a:ext cx="1904999" cy="273844"/>
          </a:xfrm>
          <a:prstGeom prst="rect">
            <a:avLst/>
          </a:prstGeom>
        </p:spPr>
        <p:txBody>
          <a:bodyPr vert="horz" lIns="91440" tIns="45720" rIns="91440" bIns="45720" rtlCol="0" anchor="ctr"/>
          <a:lstStyle>
            <a:lvl1pPr algn="r">
              <a:defRPr sz="1050" b="0">
                <a:solidFill>
                  <a:srgbClr val="969696"/>
                </a:solidFill>
              </a:defRPr>
            </a:lvl1pPr>
          </a:lstStyle>
          <a:p>
            <a:fld id="{12F50981-D127-4D85-BBD2-D380D62CAD72}" type="datetimeFigureOut">
              <a:rPr lang="pt-PT" smtClean="0"/>
              <a:t>01/09/2016</a:t>
            </a:fld>
            <a:endParaRPr lang="pt-PT"/>
          </a:p>
        </p:txBody>
      </p:sp>
      <p:sp>
        <p:nvSpPr>
          <p:cNvPr id="5" name="Footer Placeholder 4"/>
          <p:cNvSpPr>
            <a:spLocks noGrp="1"/>
          </p:cNvSpPr>
          <p:nvPr>
            <p:ph type="ftr" sz="quarter" idx="3"/>
          </p:nvPr>
        </p:nvSpPr>
        <p:spPr>
          <a:xfrm rot="16200000">
            <a:off x="6993255" y="4092178"/>
            <a:ext cx="3581400" cy="273844"/>
          </a:xfrm>
          <a:prstGeom prst="rect">
            <a:avLst/>
          </a:prstGeom>
        </p:spPr>
        <p:txBody>
          <a:bodyPr vert="horz" lIns="91440" tIns="45720" rIns="91440" bIns="45720" rtlCol="0" anchor="ctr"/>
          <a:lstStyle>
            <a:lvl1pPr algn="l">
              <a:defRPr sz="1050">
                <a:solidFill>
                  <a:schemeClr val="tx1">
                    <a:lumMod val="65000"/>
                  </a:schemeClr>
                </a:solidFill>
              </a:defRPr>
            </a:lvl1pPr>
          </a:lstStyle>
          <a:p>
            <a:endParaRPr lang="pt-PT"/>
          </a:p>
        </p:txBody>
      </p:sp>
      <p:sp>
        <p:nvSpPr>
          <p:cNvPr id="6" name="Slide Number Placeholder 5"/>
          <p:cNvSpPr>
            <a:spLocks noGrp="1"/>
          </p:cNvSpPr>
          <p:nvPr>
            <p:ph type="sldNum" sz="quarter" idx="4"/>
          </p:nvPr>
        </p:nvSpPr>
        <p:spPr>
          <a:xfrm>
            <a:off x="8441055" y="6172201"/>
            <a:ext cx="685800" cy="593725"/>
          </a:xfrm>
          <a:prstGeom prst="rect">
            <a:avLst/>
          </a:prstGeom>
        </p:spPr>
        <p:txBody>
          <a:bodyPr vert="horz" lIns="27432" tIns="45720" rIns="27432" bIns="45720" rtlCol="0" anchor="ctr">
            <a:normAutofit/>
          </a:bodyPr>
          <a:lstStyle>
            <a:lvl1pPr algn="ctr">
              <a:defRPr sz="3200">
                <a:solidFill>
                  <a:srgbClr val="777777"/>
                </a:solidFill>
              </a:defRPr>
            </a:lvl1pPr>
          </a:lstStyle>
          <a:p>
            <a:fld id="{95AE32DE-D3A4-4790-AD0A-2446569BC29E}" type="slidenum">
              <a:rPr lang="pt-PT" smtClean="0"/>
              <a:t>‹nr.›</a:t>
            </a:fld>
            <a:endParaRPr lang="pt-PT"/>
          </a:p>
        </p:txBody>
      </p:sp>
    </p:spTree>
    <p:extLst>
      <p:ext uri="{BB962C8B-B14F-4D97-AF65-F5344CB8AC3E}">
        <p14:creationId xmlns:p14="http://schemas.microsoft.com/office/powerpoint/2010/main" val="1596744409"/>
      </p:ext>
    </p:extLst>
  </p:cSld>
  <p:clrMap bg1="dk1" tx1="lt1" bg2="dk2" tx2="lt2" accent1="accent1" accent2="accent2" accent3="accent3" accent4="accent4" accent5="accent5" accent6="accent6" hlink="hlink" folHlink="folHlink"/>
  <p:sldLayoutIdLst>
    <p:sldLayoutId id="2147483721" r:id="rId1"/>
    <p:sldLayoutId id="2147483722" r:id="rId2"/>
    <p:sldLayoutId id="214748373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Lst>
  <p:txStyles>
    <p:titleStyle>
      <a:lvl1pPr algn="l" defTabSz="914400" rtl="0" eaLnBrk="1" latinLnBrk="0" hangingPunct="1">
        <a:lnSpc>
          <a:spcPct val="90000"/>
        </a:lnSpc>
        <a:spcBef>
          <a:spcPct val="0"/>
        </a:spcBef>
        <a:buNone/>
        <a:defRPr sz="40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mailto:cespadinha@fmh.ulisboa.pt"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5.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3.png"/><Relationship Id="rId1" Type="http://schemas.openxmlformats.org/officeDocument/2006/relationships/slideLayout" Target="../slideLayouts/slideLayout5.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xml"/><Relationship Id="rId4" Type="http://schemas.openxmlformats.org/officeDocument/2006/relationships/image" Target="../media/image30.gi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0.png"/><Relationship Id="rId1" Type="http://schemas.openxmlformats.org/officeDocument/2006/relationships/slideLayout" Target="../slideLayouts/slideLayout3.xml"/><Relationship Id="rId5" Type="http://schemas.microsoft.com/office/2007/relationships/hdphoto" Target="../media/hdphoto3.wdp"/><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2.png"/><Relationship Id="rId1" Type="http://schemas.openxmlformats.org/officeDocument/2006/relationships/slideLayout" Target="../slideLayouts/slideLayout3.xml"/><Relationship Id="rId5" Type="http://schemas.microsoft.com/office/2007/relationships/hdphoto" Target="../media/hdphoto5.wdp"/><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3.xml"/><Relationship Id="rId4" Type="http://schemas.microsoft.com/office/2007/relationships/hdphoto" Target="../media/hdphoto7.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7.png"/><Relationship Id="rId1" Type="http://schemas.openxmlformats.org/officeDocument/2006/relationships/slideLayout" Target="../slideLayouts/slideLayout3.xml"/><Relationship Id="rId4" Type="http://schemas.openxmlformats.org/officeDocument/2006/relationships/image" Target="../media/image58.jpeg"/></Relationships>
</file>

<file path=ppt/slides/_rels/slide41.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9.png"/><Relationship Id="rId1" Type="http://schemas.openxmlformats.org/officeDocument/2006/relationships/slideLayout" Target="../slideLayouts/slideLayout3.xml"/><Relationship Id="rId5" Type="http://schemas.microsoft.com/office/2007/relationships/hdphoto" Target="../media/hdphoto10.wdp"/><Relationship Id="rId4" Type="http://schemas.openxmlformats.org/officeDocument/2006/relationships/image" Target="../media/image60.png"/></Relationships>
</file>

<file path=ppt/slides/_rels/slide4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61.png"/><Relationship Id="rId1" Type="http://schemas.openxmlformats.org/officeDocument/2006/relationships/slideLayout" Target="../slideLayouts/slideLayout3.xml"/><Relationship Id="rId5" Type="http://schemas.microsoft.com/office/2007/relationships/hdphoto" Target="../media/hdphoto12.wdp"/><Relationship Id="rId4" Type="http://schemas.openxmlformats.org/officeDocument/2006/relationships/image" Target="../media/image62.png"/></Relationships>
</file>

<file path=ppt/slides/_rels/slide43.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63.png"/><Relationship Id="rId1" Type="http://schemas.openxmlformats.org/officeDocument/2006/relationships/slideLayout" Target="../slideLayouts/slideLayout3.xml"/><Relationship Id="rId6" Type="http://schemas.openxmlformats.org/officeDocument/2006/relationships/image" Target="../media/image65.jpeg"/><Relationship Id="rId5" Type="http://schemas.microsoft.com/office/2007/relationships/hdphoto" Target="../media/hdphoto14.wdp"/><Relationship Id="rId4" Type="http://schemas.openxmlformats.org/officeDocument/2006/relationships/image" Target="../media/image64.png"/></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3.xml"/><Relationship Id="rId4" Type="http://schemas.microsoft.com/office/2007/relationships/hdphoto" Target="../media/hdphoto15.wdp"/></Relationships>
</file>

<file path=ppt/slides/_rels/slide4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72.png"/><Relationship Id="rId1" Type="http://schemas.openxmlformats.org/officeDocument/2006/relationships/slideLayout" Target="../slideLayouts/slideLayout3.xml"/><Relationship Id="rId4" Type="http://schemas.openxmlformats.org/officeDocument/2006/relationships/image" Target="../media/image73.jpeg"/></Relationships>
</file>

<file path=ppt/slides/_rels/slide4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3.xml"/><Relationship Id="rId4" Type="http://schemas.microsoft.com/office/2007/relationships/hdphoto" Target="../media/hdphoto17.wdp"/></Relationships>
</file>

<file path=ppt/slides/_rels/slide49.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76.png"/><Relationship Id="rId1" Type="http://schemas.openxmlformats.org/officeDocument/2006/relationships/slideLayout" Target="../slideLayouts/slideLayout3.xml"/><Relationship Id="rId5" Type="http://schemas.microsoft.com/office/2007/relationships/hdphoto" Target="../media/hdphoto19.wdp"/><Relationship Id="rId4" Type="http://schemas.openxmlformats.org/officeDocument/2006/relationships/image" Target="../media/image77.png"/></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3.xml"/><Relationship Id="rId4" Type="http://schemas.openxmlformats.org/officeDocument/2006/relationships/image" Target="../media/image80.jpeg"/></Relationships>
</file>

<file path=ppt/slides/_rels/slide51.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81.png"/><Relationship Id="rId1" Type="http://schemas.openxmlformats.org/officeDocument/2006/relationships/slideLayout" Target="../slideLayouts/slideLayout3.xml"/><Relationship Id="rId6" Type="http://schemas.openxmlformats.org/officeDocument/2006/relationships/image" Target="../media/image83.jpeg"/><Relationship Id="rId5" Type="http://schemas.microsoft.com/office/2007/relationships/hdphoto" Target="../media/hdphoto21.wdp"/><Relationship Id="rId4" Type="http://schemas.openxmlformats.org/officeDocument/2006/relationships/image" Target="../media/image82.png"/></Relationships>
</file>

<file path=ppt/slides/_rels/slide52.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84.png"/><Relationship Id="rId1" Type="http://schemas.openxmlformats.org/officeDocument/2006/relationships/slideLayout" Target="../slideLayouts/slideLayout3.xml"/><Relationship Id="rId5" Type="http://schemas.microsoft.com/office/2007/relationships/hdphoto" Target="../media/hdphoto23.wdp"/><Relationship Id="rId4" Type="http://schemas.openxmlformats.org/officeDocument/2006/relationships/image" Target="../media/image85.png"/></Relationships>
</file>

<file path=ppt/slides/_rels/slide53.xml.rels><?xml version="1.0" encoding="UTF-8" standalone="yes"?>
<Relationships xmlns="http://schemas.openxmlformats.org/package/2006/relationships"><Relationship Id="rId3" Type="http://schemas.microsoft.com/office/2007/relationships/hdphoto" Target="../media/hdphoto24.wdp"/><Relationship Id="rId7" Type="http://schemas.microsoft.com/office/2007/relationships/hdphoto" Target="../media/hdphoto26.wdp"/><Relationship Id="rId2" Type="http://schemas.openxmlformats.org/officeDocument/2006/relationships/image" Target="../media/image86.png"/><Relationship Id="rId1" Type="http://schemas.openxmlformats.org/officeDocument/2006/relationships/slideLayout" Target="../slideLayouts/slideLayout3.xml"/><Relationship Id="rId6" Type="http://schemas.openxmlformats.org/officeDocument/2006/relationships/image" Target="../media/image88.png"/><Relationship Id="rId5" Type="http://schemas.microsoft.com/office/2007/relationships/hdphoto" Target="../media/hdphoto25.wdp"/><Relationship Id="rId4" Type="http://schemas.openxmlformats.org/officeDocument/2006/relationships/image" Target="../media/image87.png"/></Relationships>
</file>

<file path=ppt/slides/_rels/slide5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eg"/><Relationship Id="rId1" Type="http://schemas.openxmlformats.org/officeDocument/2006/relationships/slideLayout" Target="../slideLayouts/slideLayout3.xml"/><Relationship Id="rId4" Type="http://schemas.microsoft.com/office/2007/relationships/hdphoto" Target="../media/hdphoto27.wdp"/></Relationships>
</file>

<file path=ppt/slides/_rels/slide5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3.xml"/><Relationship Id="rId5" Type="http://schemas.openxmlformats.org/officeDocument/2006/relationships/image" Target="../media/image101.jpeg"/><Relationship Id="rId4" Type="http://schemas.openxmlformats.org/officeDocument/2006/relationships/image" Target="../media/image100.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3.xml"/><Relationship Id="rId5" Type="http://schemas.openxmlformats.org/officeDocument/2006/relationships/image" Target="../media/image105.jpeg"/><Relationship Id="rId4" Type="http://schemas.openxmlformats.org/officeDocument/2006/relationships/image" Target="../media/image104.jpeg"/></Relationships>
</file>

<file path=ppt/slides/_rels/slide61.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111.png"/><Relationship Id="rId1" Type="http://schemas.openxmlformats.org/officeDocument/2006/relationships/slideLayout" Target="../slideLayouts/slideLayout3.xml"/><Relationship Id="rId5" Type="http://schemas.microsoft.com/office/2007/relationships/hdphoto" Target="../media/hdphoto29.wdp"/><Relationship Id="rId4" Type="http://schemas.openxmlformats.org/officeDocument/2006/relationships/image" Target="../media/image112.png"/></Relationships>
</file>

<file path=ppt/slides/_rels/slide65.xml.rels><?xml version="1.0" encoding="UTF-8" standalone="yes"?>
<Relationships xmlns="http://schemas.openxmlformats.org/package/2006/relationships"><Relationship Id="rId3" Type="http://schemas.microsoft.com/office/2007/relationships/hdphoto" Target="../media/hdphoto30.wdp"/><Relationship Id="rId2" Type="http://schemas.openxmlformats.org/officeDocument/2006/relationships/image" Target="../media/image113.png"/><Relationship Id="rId1" Type="http://schemas.openxmlformats.org/officeDocument/2006/relationships/slideLayout" Target="../slideLayouts/slideLayout3.xml"/><Relationship Id="rId5" Type="http://schemas.microsoft.com/office/2007/relationships/hdphoto" Target="../media/hdphoto31.wdp"/><Relationship Id="rId4" Type="http://schemas.openxmlformats.org/officeDocument/2006/relationships/image" Target="../media/image114.png"/></Relationships>
</file>

<file path=ppt/slides/_rels/slide6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jpeg"/><Relationship Id="rId1" Type="http://schemas.openxmlformats.org/officeDocument/2006/relationships/slideLayout" Target="../slideLayouts/slideLayout3.xml"/><Relationship Id="rId4" Type="http://schemas.microsoft.com/office/2007/relationships/hdphoto" Target="../media/hdphoto32.wdp"/></Relationships>
</file>

<file path=ppt/slides/_rels/slide67.xml.rels><?xml version="1.0" encoding="UTF-8" standalone="yes"?>
<Relationships xmlns="http://schemas.openxmlformats.org/package/2006/relationships"><Relationship Id="rId3" Type="http://schemas.microsoft.com/office/2007/relationships/hdphoto" Target="../media/hdphoto33.wdp"/><Relationship Id="rId2" Type="http://schemas.openxmlformats.org/officeDocument/2006/relationships/image" Target="../media/image117.png"/><Relationship Id="rId1" Type="http://schemas.openxmlformats.org/officeDocument/2006/relationships/slideLayout" Target="../slideLayouts/slideLayout3.xml"/><Relationship Id="rId4" Type="http://schemas.openxmlformats.org/officeDocument/2006/relationships/image" Target="../media/image118.jpeg"/></Relationships>
</file>

<file path=ppt/slides/_rels/slide68.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microsoft.com/office/2007/relationships/hdphoto" Target="../media/hdphoto34.wdp"/><Relationship Id="rId2" Type="http://schemas.openxmlformats.org/officeDocument/2006/relationships/image" Target="../media/image122.png"/><Relationship Id="rId1" Type="http://schemas.openxmlformats.org/officeDocument/2006/relationships/slideLayout" Target="../slideLayouts/slideLayout3.xml"/><Relationship Id="rId4" Type="http://schemas.openxmlformats.org/officeDocument/2006/relationships/image" Target="../media/image123.jpeg"/></Relationships>
</file>

<file path=ppt/slides/_rels/slide7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jpeg"/><Relationship Id="rId1" Type="http://schemas.openxmlformats.org/officeDocument/2006/relationships/slideLayout" Target="../slideLayouts/slideLayout3.xml"/><Relationship Id="rId4" Type="http://schemas.microsoft.com/office/2007/relationships/hdphoto" Target="../media/hdphoto35.wdp"/></Relationships>
</file>

<file path=ppt/slides/_rels/slide72.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microsoft.com/office/2007/relationships/hdphoto" Target="../media/hdphoto36.wdp"/><Relationship Id="rId2" Type="http://schemas.openxmlformats.org/officeDocument/2006/relationships/image" Target="../media/image127.pn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microsoft.com/office/2007/relationships/hdphoto" Target="../media/hdphoto37.wdp"/><Relationship Id="rId2" Type="http://schemas.openxmlformats.org/officeDocument/2006/relationships/image" Target="../media/image129.png"/><Relationship Id="rId1" Type="http://schemas.openxmlformats.org/officeDocument/2006/relationships/slideLayout" Target="../slideLayouts/slideLayout3.xml"/><Relationship Id="rId5" Type="http://schemas.openxmlformats.org/officeDocument/2006/relationships/image" Target="../media/image131.jpeg"/><Relationship Id="rId4" Type="http://schemas.openxmlformats.org/officeDocument/2006/relationships/image" Target="../media/image130.jpeg"/></Relationships>
</file>

<file path=ppt/slides/_rels/slide76.xml.rels><?xml version="1.0" encoding="UTF-8" standalone="yes"?>
<Relationships xmlns="http://schemas.openxmlformats.org/package/2006/relationships"><Relationship Id="rId3" Type="http://schemas.microsoft.com/office/2007/relationships/hdphoto" Target="../media/hdphoto38.wdp"/><Relationship Id="rId2" Type="http://schemas.openxmlformats.org/officeDocument/2006/relationships/image" Target="../media/image132.png"/><Relationship Id="rId1" Type="http://schemas.openxmlformats.org/officeDocument/2006/relationships/slideLayout" Target="../slideLayouts/slideLayout3.xml"/><Relationship Id="rId5" Type="http://schemas.microsoft.com/office/2007/relationships/hdphoto" Target="../media/hdphoto39.wdp"/><Relationship Id="rId4" Type="http://schemas.openxmlformats.org/officeDocument/2006/relationships/image" Target="../media/image133.png"/></Relationships>
</file>

<file path=ppt/slides/_rels/slide77.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946404" y="758952"/>
            <a:ext cx="7063740" cy="2795131"/>
          </a:xfrm>
        </p:spPr>
        <p:txBody>
          <a:bodyPr/>
          <a:lstStyle/>
          <a:p>
            <a:r>
              <a:rPr lang="en-US" dirty="0"/>
              <a:t>Vision &amp; Alliance</a:t>
            </a:r>
          </a:p>
        </p:txBody>
      </p:sp>
      <p:sp>
        <p:nvSpPr>
          <p:cNvPr id="3" name="Subtítulo 2"/>
          <p:cNvSpPr>
            <a:spLocks noGrp="1"/>
          </p:cNvSpPr>
          <p:nvPr>
            <p:ph type="subTitle" idx="1"/>
          </p:nvPr>
        </p:nvSpPr>
        <p:spPr>
          <a:xfrm>
            <a:off x="946404" y="5348376"/>
            <a:ext cx="7063740" cy="1143863"/>
          </a:xfrm>
        </p:spPr>
        <p:txBody>
          <a:bodyPr/>
          <a:lstStyle/>
          <a:p>
            <a:r>
              <a:rPr lang="pt-PT" dirty="0"/>
              <a:t>Cristina Espadinha – </a:t>
            </a:r>
            <a:r>
              <a:rPr lang="pt-PT" dirty="0">
                <a:hlinkClick r:id="rId2"/>
              </a:rPr>
              <a:t>cespadinha@fmh.ulisboa.pt</a:t>
            </a:r>
            <a:endParaRPr lang="pt-PT" dirty="0"/>
          </a:p>
          <a:p>
            <a:endParaRPr lang="pt-PT" dirty="0"/>
          </a:p>
        </p:txBody>
      </p:sp>
      <p:pic>
        <p:nvPicPr>
          <p:cNvPr id="5" name="Imagem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19401" y="5417389"/>
            <a:ext cx="837937" cy="764300"/>
          </a:xfrm>
          <a:prstGeom prst="rect">
            <a:avLst/>
          </a:prstGeom>
        </p:spPr>
      </p:pic>
    </p:spTree>
    <p:extLst>
      <p:ext uri="{BB962C8B-B14F-4D97-AF65-F5344CB8AC3E}">
        <p14:creationId xmlns:p14="http://schemas.microsoft.com/office/powerpoint/2010/main" val="23909678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9" name="Picture 3" descr="AGUDEZA VISUAL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57400" y="2160000"/>
            <a:ext cx="5029200" cy="4311650"/>
          </a:xfrm>
          <a:prstGeom prst="rect">
            <a:avLst/>
          </a:prstGeom>
          <a:noFill/>
          <a:extLst>
            <a:ext uri="{909E8E84-426E-40DD-AFC4-6F175D3DCCD1}">
              <a14:hiddenFill xmlns:a14="http://schemas.microsoft.com/office/drawing/2010/main">
                <a:solidFill>
                  <a:srgbClr val="FFFFFF"/>
                </a:solidFill>
              </a14:hiddenFill>
            </a:ext>
          </a:extLst>
        </p:spPr>
      </p:pic>
      <p:sp>
        <p:nvSpPr>
          <p:cNvPr id="5" name="Título 1"/>
          <p:cNvSpPr>
            <a:spLocks noGrp="1"/>
          </p:cNvSpPr>
          <p:nvPr>
            <p:ph type="title"/>
          </p:nvPr>
        </p:nvSpPr>
        <p:spPr/>
        <p:txBody>
          <a:bodyPr/>
          <a:lstStyle/>
          <a:p>
            <a:r>
              <a:rPr lang="en-US" dirty="0"/>
              <a:t>Problems in Vision: Acuity</a:t>
            </a:r>
          </a:p>
        </p:txBody>
      </p:sp>
    </p:spTree>
    <p:extLst>
      <p:ext uri="{BB962C8B-B14F-4D97-AF65-F5344CB8AC3E}">
        <p14:creationId xmlns:p14="http://schemas.microsoft.com/office/powerpoint/2010/main" val="2677732059"/>
      </p:ext>
    </p:extLst>
  </p:cSld>
  <p:clrMapOvr>
    <a:masterClrMapping/>
  </p:clrMapOvr>
  <p:transition advTm="1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3" name="Picture 3" descr="AGUDEZA VISUAL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57400" y="2160000"/>
            <a:ext cx="5029200" cy="4311650"/>
          </a:xfrm>
          <a:prstGeom prst="rect">
            <a:avLst/>
          </a:prstGeom>
          <a:noFill/>
          <a:extLst>
            <a:ext uri="{909E8E84-426E-40DD-AFC4-6F175D3DCCD1}">
              <a14:hiddenFill xmlns:a14="http://schemas.microsoft.com/office/drawing/2010/main">
                <a:solidFill>
                  <a:srgbClr val="FFFFFF"/>
                </a:solidFill>
              </a14:hiddenFill>
            </a:ext>
          </a:extLst>
        </p:spPr>
      </p:pic>
      <p:sp>
        <p:nvSpPr>
          <p:cNvPr id="6" name="Título 1"/>
          <p:cNvSpPr>
            <a:spLocks noGrp="1"/>
          </p:cNvSpPr>
          <p:nvPr>
            <p:ph type="title"/>
          </p:nvPr>
        </p:nvSpPr>
        <p:spPr/>
        <p:txBody>
          <a:bodyPr/>
          <a:lstStyle/>
          <a:p>
            <a:r>
              <a:rPr lang="en-US" dirty="0"/>
              <a:t>Problems in Vision: Acuity</a:t>
            </a:r>
          </a:p>
        </p:txBody>
      </p:sp>
    </p:spTree>
    <p:extLst>
      <p:ext uri="{BB962C8B-B14F-4D97-AF65-F5344CB8AC3E}">
        <p14:creationId xmlns:p14="http://schemas.microsoft.com/office/powerpoint/2010/main" val="12916256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a:t>Problems in Vision</a:t>
            </a:r>
          </a:p>
        </p:txBody>
      </p:sp>
      <p:sp>
        <p:nvSpPr>
          <p:cNvPr id="3" name="Marcador de Posição de Conteúdo 2"/>
          <p:cNvSpPr>
            <a:spLocks noGrp="1"/>
          </p:cNvSpPr>
          <p:nvPr>
            <p:ph sz="half" idx="1"/>
          </p:nvPr>
        </p:nvSpPr>
        <p:spPr>
          <a:xfrm>
            <a:off x="946403" y="1828801"/>
            <a:ext cx="6058246" cy="4351337"/>
          </a:xfrm>
        </p:spPr>
        <p:txBody>
          <a:bodyPr/>
          <a:lstStyle/>
          <a:p>
            <a:pPr marL="0" indent="0">
              <a:buNone/>
            </a:pPr>
            <a:r>
              <a:rPr lang="pt-PT" b="1" dirty="0"/>
              <a:t>Visual Field</a:t>
            </a:r>
          </a:p>
        </p:txBody>
      </p:sp>
      <p:pic>
        <p:nvPicPr>
          <p:cNvPr id="6" name="Picture 4" descr="OftEsqCVBinocular-DiccEE"/>
          <p:cNvPicPr>
            <a:picLocks noGrp="1" noChangeAspect="1" noChangeArrowheads="1"/>
          </p:cNvPicPr>
          <p:nvPr>
            <p:ph idx="1"/>
          </p:nvPr>
        </p:nvPicPr>
        <p:blipFill rotWithShape="1">
          <a:blip r:embed="rId2">
            <a:lum bright="-6000" contrast="24000"/>
            <a:extLst>
              <a:ext uri="{28A0092B-C50C-407E-A947-70E740481C1C}">
                <a14:useLocalDpi xmlns:a14="http://schemas.microsoft.com/office/drawing/2010/main"/>
              </a:ext>
            </a:extLst>
          </a:blip>
          <a:srcRect/>
          <a:stretch/>
        </p:blipFill>
        <p:spPr>
          <a:xfrm>
            <a:off x="946403" y="2623823"/>
            <a:ext cx="2562860" cy="276129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3" descr="CAMPIMETRÍA NORMAL"/>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753818" y="909287"/>
            <a:ext cx="2501661" cy="2364045"/>
          </a:xfrm>
          <a:prstGeom prst="roundRect">
            <a:avLst/>
          </a:prstGeom>
          <a:extLst>
            <a:ext uri="{909E8E84-426E-40DD-AFC4-6F175D3DCCD1}">
              <a14:hiddenFill xmlns:a14="http://schemas.microsoft.com/office/drawing/2010/main">
                <a:solidFill>
                  <a:srgbClr val="FFFFFF"/>
                </a:solidFill>
              </a14:hiddenFill>
            </a:ext>
          </a:extLst>
        </p:spPr>
      </p:pic>
      <p:pic>
        <p:nvPicPr>
          <p:cNvPr id="9" name="Picture 4" descr="OftEsqCVBinocular-DiccEE"/>
          <p:cNvPicPr>
            <a:picLocks noGrp="1" noChangeAspect="1" noChangeArrowheads="1"/>
          </p:cNvPicPr>
          <p:nvPr>
            <p:ph idx="1"/>
          </p:nvPr>
        </p:nvPicPr>
        <p:blipFill rotWithShape="1">
          <a:blip r:embed="rId4">
            <a:lum bright="-6000" contrast="24000"/>
            <a:extLst>
              <a:ext uri="{28A0092B-C50C-407E-A947-70E740481C1C}">
                <a14:useLocalDpi xmlns:a14="http://schemas.microsoft.com/office/drawing/2010/main"/>
              </a:ext>
            </a:extLst>
          </a:blip>
          <a:srcRect/>
          <a:stretch/>
        </p:blipFill>
        <p:spPr>
          <a:xfrm>
            <a:off x="4187823" y="3867404"/>
            <a:ext cx="3131990" cy="2450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197250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a:t>Problems in Vision</a:t>
            </a:r>
          </a:p>
        </p:txBody>
      </p:sp>
      <p:sp>
        <p:nvSpPr>
          <p:cNvPr id="3" name="Marcador de Posição de Conteúdo 2"/>
          <p:cNvSpPr>
            <a:spLocks noGrp="1"/>
          </p:cNvSpPr>
          <p:nvPr>
            <p:ph sz="half" idx="1"/>
          </p:nvPr>
        </p:nvSpPr>
        <p:spPr>
          <a:xfrm>
            <a:off x="946403" y="1828801"/>
            <a:ext cx="6058246" cy="4351337"/>
          </a:xfrm>
        </p:spPr>
        <p:txBody>
          <a:bodyPr/>
          <a:lstStyle/>
          <a:p>
            <a:pPr marL="0" indent="0">
              <a:buNone/>
            </a:pPr>
            <a:r>
              <a:rPr lang="pt-PT" b="1" dirty="0"/>
              <a:t>Visual Field</a:t>
            </a:r>
          </a:p>
        </p:txBody>
      </p:sp>
      <p:pic>
        <p:nvPicPr>
          <p:cNvPr id="10" name="Picture 3" descr="CAMPIMETRÍA ESCOTOMA CENTRAL"/>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15082" y="3165504"/>
            <a:ext cx="3540776" cy="270869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CAMPIMETRÍA ESCOTOMA CENTRAL RELATIVO"/>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37015" y="3165504"/>
            <a:ext cx="3552563" cy="271771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AMPIMETRÍA NORMAL"/>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151783" y="724325"/>
            <a:ext cx="923026" cy="872250"/>
          </a:xfrm>
          <a:prstGeom prst="roundRect">
            <a:avLst/>
          </a:prstGeom>
          <a:extLst>
            <a:ext uri="{909E8E84-426E-40DD-AFC4-6F175D3DCCD1}">
              <a14:hiddenFill xmlns:a14="http://schemas.microsoft.com/office/drawing/2010/main">
                <a:solidFill>
                  <a:srgbClr val="FFFFFF"/>
                </a:solidFill>
              </a14:hiddenFill>
            </a:ext>
          </a:extLst>
        </p:spPr>
      </p:pic>
      <p:sp>
        <p:nvSpPr>
          <p:cNvPr id="7" name="Retângulo 6"/>
          <p:cNvSpPr/>
          <p:nvPr/>
        </p:nvSpPr>
        <p:spPr>
          <a:xfrm>
            <a:off x="1079851" y="2542767"/>
            <a:ext cx="2411238" cy="369332"/>
          </a:xfrm>
          <a:prstGeom prst="rect">
            <a:avLst/>
          </a:prstGeom>
        </p:spPr>
        <p:txBody>
          <a:bodyPr wrap="none">
            <a:spAutoFit/>
          </a:bodyPr>
          <a:lstStyle/>
          <a:p>
            <a:r>
              <a:rPr lang="en-US" dirty="0"/>
              <a:t>Absolute </a:t>
            </a:r>
            <a:r>
              <a:rPr lang="en-US" b="1" dirty="0"/>
              <a:t>scotomata</a:t>
            </a:r>
          </a:p>
        </p:txBody>
      </p:sp>
      <p:sp>
        <p:nvSpPr>
          <p:cNvPr id="13" name="Retângulo 12"/>
          <p:cNvSpPr/>
          <p:nvPr/>
        </p:nvSpPr>
        <p:spPr>
          <a:xfrm>
            <a:off x="5407677" y="2542767"/>
            <a:ext cx="2358338" cy="369332"/>
          </a:xfrm>
          <a:prstGeom prst="rect">
            <a:avLst/>
          </a:prstGeom>
        </p:spPr>
        <p:txBody>
          <a:bodyPr wrap="none">
            <a:spAutoFit/>
          </a:bodyPr>
          <a:lstStyle/>
          <a:p>
            <a:r>
              <a:rPr lang="en-US" dirty="0"/>
              <a:t>Relative </a:t>
            </a:r>
            <a:r>
              <a:rPr lang="en-US" b="1" dirty="0"/>
              <a:t>scotomata</a:t>
            </a:r>
          </a:p>
        </p:txBody>
      </p:sp>
    </p:spTree>
    <p:extLst>
      <p:ext uri="{BB962C8B-B14F-4D97-AF65-F5344CB8AC3E}">
        <p14:creationId xmlns:p14="http://schemas.microsoft.com/office/powerpoint/2010/main" val="37480454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a:t>Problems in Vision</a:t>
            </a:r>
          </a:p>
        </p:txBody>
      </p:sp>
      <p:sp>
        <p:nvSpPr>
          <p:cNvPr id="3" name="Marcador de Posição de Conteúdo 2"/>
          <p:cNvSpPr>
            <a:spLocks noGrp="1"/>
          </p:cNvSpPr>
          <p:nvPr>
            <p:ph sz="half" idx="1"/>
          </p:nvPr>
        </p:nvSpPr>
        <p:spPr>
          <a:xfrm>
            <a:off x="946403" y="1828801"/>
            <a:ext cx="6058246" cy="4351337"/>
          </a:xfrm>
        </p:spPr>
        <p:txBody>
          <a:bodyPr/>
          <a:lstStyle/>
          <a:p>
            <a:pPr marL="0" indent="0">
              <a:buNone/>
            </a:pPr>
            <a:r>
              <a:rPr lang="pt-PT" b="1" dirty="0"/>
              <a:t>Visual Field</a:t>
            </a:r>
          </a:p>
        </p:txBody>
      </p:sp>
      <p:pic>
        <p:nvPicPr>
          <p:cNvPr id="12" name="Picture 3" descr="CAMPIMETRÍA NORMAL"/>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151783" y="724325"/>
            <a:ext cx="923026" cy="872250"/>
          </a:xfrm>
          <a:prstGeom prst="roundRect">
            <a:avLst/>
          </a:prstGeom>
          <a:extLst>
            <a:ext uri="{909E8E84-426E-40DD-AFC4-6F175D3DCCD1}">
              <a14:hiddenFill xmlns:a14="http://schemas.microsoft.com/office/drawing/2010/main">
                <a:solidFill>
                  <a:srgbClr val="FFFFFF"/>
                </a:solidFill>
              </a14:hiddenFill>
            </a:ext>
          </a:extLst>
        </p:spPr>
      </p:pic>
      <p:sp>
        <p:nvSpPr>
          <p:cNvPr id="7" name="Retângulo 6"/>
          <p:cNvSpPr/>
          <p:nvPr/>
        </p:nvSpPr>
        <p:spPr>
          <a:xfrm>
            <a:off x="1079851" y="2542767"/>
            <a:ext cx="2388795" cy="369332"/>
          </a:xfrm>
          <a:prstGeom prst="rect">
            <a:avLst/>
          </a:prstGeom>
        </p:spPr>
        <p:txBody>
          <a:bodyPr wrap="none">
            <a:spAutoFit/>
          </a:bodyPr>
          <a:lstStyle/>
          <a:p>
            <a:r>
              <a:rPr lang="en-US" dirty="0"/>
              <a:t>Multiple </a:t>
            </a:r>
            <a:r>
              <a:rPr lang="en-US" b="1" dirty="0"/>
              <a:t>scotomata</a:t>
            </a:r>
          </a:p>
        </p:txBody>
      </p:sp>
      <p:sp>
        <p:nvSpPr>
          <p:cNvPr id="13" name="Retângulo 12"/>
          <p:cNvSpPr/>
          <p:nvPr/>
        </p:nvSpPr>
        <p:spPr>
          <a:xfrm>
            <a:off x="5407677" y="2542767"/>
            <a:ext cx="1585690" cy="369332"/>
          </a:xfrm>
          <a:prstGeom prst="rect">
            <a:avLst/>
          </a:prstGeom>
        </p:spPr>
        <p:txBody>
          <a:bodyPr wrap="none">
            <a:spAutoFit/>
          </a:bodyPr>
          <a:lstStyle/>
          <a:p>
            <a:r>
              <a:rPr lang="pt-PT" dirty="0"/>
              <a:t>Tubular </a:t>
            </a:r>
            <a:r>
              <a:rPr lang="en-US" dirty="0"/>
              <a:t>field</a:t>
            </a:r>
            <a:endParaRPr lang="en-US" b="1" dirty="0"/>
          </a:p>
        </p:txBody>
      </p:sp>
      <p:pic>
        <p:nvPicPr>
          <p:cNvPr id="9" name="Picture 3" descr="CAMPIMETRÍA ESCOTOMA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8788" y="3165505"/>
            <a:ext cx="3643283" cy="27871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CAMPIMETRÍA VISIÓN EN TUNEL"/>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01786" y="3160849"/>
            <a:ext cx="3621619" cy="2770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0523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a:t>Problems in Vision</a:t>
            </a:r>
          </a:p>
        </p:txBody>
      </p:sp>
      <p:pic>
        <p:nvPicPr>
          <p:cNvPr id="12" name="Picture 3" descr="CAMPIMETRÍA NORMAL"/>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151783" y="724325"/>
            <a:ext cx="923026" cy="872250"/>
          </a:xfrm>
          <a:prstGeom prst="roundRect">
            <a:avLst/>
          </a:prstGeom>
          <a:extLst>
            <a:ext uri="{909E8E84-426E-40DD-AFC4-6F175D3DCCD1}">
              <a14:hiddenFill xmlns:a14="http://schemas.microsoft.com/office/drawing/2010/main">
                <a:solidFill>
                  <a:srgbClr val="FFFFFF"/>
                </a:solidFill>
              </a14:hiddenFill>
            </a:ext>
          </a:extLst>
        </p:spPr>
      </p:pic>
      <p:sp>
        <p:nvSpPr>
          <p:cNvPr id="7" name="Retângulo 6"/>
          <p:cNvSpPr/>
          <p:nvPr/>
        </p:nvSpPr>
        <p:spPr>
          <a:xfrm>
            <a:off x="5565587" y="1596575"/>
            <a:ext cx="2882520" cy="369332"/>
          </a:xfrm>
          <a:prstGeom prst="rect">
            <a:avLst/>
          </a:prstGeom>
        </p:spPr>
        <p:txBody>
          <a:bodyPr wrap="none">
            <a:spAutoFit/>
          </a:bodyPr>
          <a:lstStyle/>
          <a:p>
            <a:r>
              <a:rPr lang="en-US" b="1" dirty="0"/>
              <a:t>Scotomata in daily life</a:t>
            </a:r>
          </a:p>
        </p:txBody>
      </p:sp>
      <p:pic>
        <p:nvPicPr>
          <p:cNvPr id="19" name="Picture 10" descr="Simulación Deg Macular 4"/>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6409158" y="2022024"/>
            <a:ext cx="2303462" cy="2187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20" name="Group 4"/>
          <p:cNvGrpSpPr>
            <a:grpSpLocks/>
          </p:cNvGrpSpPr>
          <p:nvPr/>
        </p:nvGrpSpPr>
        <p:grpSpPr bwMode="auto">
          <a:xfrm>
            <a:off x="360783" y="1972812"/>
            <a:ext cx="8312150" cy="4884737"/>
            <a:chOff x="918" y="1056"/>
            <a:chExt cx="5236" cy="3077"/>
          </a:xfrm>
        </p:grpSpPr>
        <p:pic>
          <p:nvPicPr>
            <p:cNvPr id="21" name="Picture 5" descr="f-dmae03 VCentralBorro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970" y="1056"/>
              <a:ext cx="1620" cy="144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DM - simulación de visión"/>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728" y="2645"/>
              <a:ext cx="1426" cy="148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Simulación Deg Macular 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970" y="2592"/>
              <a:ext cx="1620" cy="144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MuyI-DM"/>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918" y="1056"/>
              <a:ext cx="1944" cy="145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Simulación Deg Macular 1"/>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918" y="2592"/>
              <a:ext cx="1944" cy="146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684492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a:t>Problems in Vision</a:t>
            </a:r>
          </a:p>
        </p:txBody>
      </p:sp>
      <p:pic>
        <p:nvPicPr>
          <p:cNvPr id="12" name="Picture 3" descr="CAMPIMETRÍA NORMAL"/>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151783" y="724325"/>
            <a:ext cx="923026" cy="872250"/>
          </a:xfrm>
          <a:prstGeom prst="roundRect">
            <a:avLst/>
          </a:prstGeom>
          <a:extLst>
            <a:ext uri="{909E8E84-426E-40DD-AFC4-6F175D3DCCD1}">
              <a14:hiddenFill xmlns:a14="http://schemas.microsoft.com/office/drawing/2010/main">
                <a:solidFill>
                  <a:srgbClr val="FFFFFF"/>
                </a:solidFill>
              </a14:hiddenFill>
            </a:ext>
          </a:extLst>
        </p:spPr>
      </p:pic>
      <p:sp>
        <p:nvSpPr>
          <p:cNvPr id="7" name="Retângulo 6"/>
          <p:cNvSpPr/>
          <p:nvPr/>
        </p:nvSpPr>
        <p:spPr>
          <a:xfrm>
            <a:off x="5565587" y="1596575"/>
            <a:ext cx="2882520" cy="369332"/>
          </a:xfrm>
          <a:prstGeom prst="rect">
            <a:avLst/>
          </a:prstGeom>
        </p:spPr>
        <p:txBody>
          <a:bodyPr wrap="none">
            <a:spAutoFit/>
          </a:bodyPr>
          <a:lstStyle/>
          <a:p>
            <a:r>
              <a:rPr lang="en-US" b="1" dirty="0"/>
              <a:t>Scotomata in daily life</a:t>
            </a:r>
          </a:p>
        </p:txBody>
      </p:sp>
      <p:pic>
        <p:nvPicPr>
          <p:cNvPr id="13" name="Picture 4" descr="msotw9_temp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10727" y="3087987"/>
            <a:ext cx="5892681" cy="257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11243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a:t>Problems in Vision</a:t>
            </a:r>
          </a:p>
        </p:txBody>
      </p:sp>
      <p:sp>
        <p:nvSpPr>
          <p:cNvPr id="3" name="Marcador de Posição de Conteúdo 2"/>
          <p:cNvSpPr>
            <a:spLocks noGrp="1"/>
          </p:cNvSpPr>
          <p:nvPr>
            <p:ph sz="half" idx="1"/>
          </p:nvPr>
        </p:nvSpPr>
        <p:spPr>
          <a:xfrm>
            <a:off x="946403" y="1828801"/>
            <a:ext cx="6058246" cy="4351337"/>
          </a:xfrm>
        </p:spPr>
        <p:txBody>
          <a:bodyPr/>
          <a:lstStyle/>
          <a:p>
            <a:pPr marL="0" indent="0">
              <a:buNone/>
            </a:pPr>
            <a:r>
              <a:rPr lang="en-US" b="1" dirty="0" err="1"/>
              <a:t>Colour</a:t>
            </a:r>
            <a:r>
              <a:rPr lang="en-US" b="1" dirty="0"/>
              <a:t> vision </a:t>
            </a:r>
          </a:p>
        </p:txBody>
      </p:sp>
      <p:pic>
        <p:nvPicPr>
          <p:cNvPr id="10" name="Picture 3" descr="Ishihara"/>
          <p:cNvPicPr>
            <a:picLocks noChangeAspect="1" noChangeArrowheads="1"/>
          </p:cNvPicPr>
          <p:nvPr/>
        </p:nvPicPr>
        <p:blipFill rotWithShape="1">
          <a:blip r:embed="rId2">
            <a:extLst>
              <a:ext uri="{28A0092B-C50C-407E-A947-70E740481C1C}">
                <a14:useLocalDpi xmlns:a14="http://schemas.microsoft.com/office/drawing/2010/main"/>
              </a:ext>
            </a:extLst>
          </a:blip>
          <a:srcRect/>
          <a:stretch/>
        </p:blipFill>
        <p:spPr bwMode="auto">
          <a:xfrm>
            <a:off x="781165" y="2536167"/>
            <a:ext cx="7434719" cy="3562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17062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a:t>Problems in Vision</a:t>
            </a:r>
          </a:p>
        </p:txBody>
      </p:sp>
      <p:sp>
        <p:nvSpPr>
          <p:cNvPr id="3" name="Marcador de Posição de Conteúdo 2"/>
          <p:cNvSpPr>
            <a:spLocks noGrp="1"/>
          </p:cNvSpPr>
          <p:nvPr>
            <p:ph sz="half" idx="1"/>
          </p:nvPr>
        </p:nvSpPr>
        <p:spPr>
          <a:xfrm>
            <a:off x="946403" y="1828801"/>
            <a:ext cx="6058246" cy="4351337"/>
          </a:xfrm>
        </p:spPr>
        <p:txBody>
          <a:bodyPr/>
          <a:lstStyle/>
          <a:p>
            <a:pPr marL="0" indent="0">
              <a:buNone/>
            </a:pPr>
            <a:r>
              <a:rPr lang="en-US" b="1" dirty="0" err="1"/>
              <a:t>Colour</a:t>
            </a:r>
            <a:r>
              <a:rPr lang="en-US" b="1" dirty="0"/>
              <a:t> vision</a:t>
            </a:r>
          </a:p>
        </p:txBody>
      </p:sp>
      <p:pic>
        <p:nvPicPr>
          <p:cNvPr id="1026" name="Picture 2" descr="map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69150" y="2345692"/>
            <a:ext cx="5943600" cy="3971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82145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a:t>Problems in Vision</a:t>
            </a:r>
          </a:p>
        </p:txBody>
      </p:sp>
      <p:sp>
        <p:nvSpPr>
          <p:cNvPr id="3" name="Marcador de Posição de Conteúdo 2"/>
          <p:cNvSpPr>
            <a:spLocks noGrp="1"/>
          </p:cNvSpPr>
          <p:nvPr>
            <p:ph sz="half" idx="1"/>
          </p:nvPr>
        </p:nvSpPr>
        <p:spPr>
          <a:xfrm>
            <a:off x="946403" y="1828801"/>
            <a:ext cx="6058246" cy="4351337"/>
          </a:xfrm>
        </p:spPr>
        <p:txBody>
          <a:bodyPr/>
          <a:lstStyle/>
          <a:p>
            <a:pPr marL="0" indent="0">
              <a:buNone/>
            </a:pPr>
            <a:r>
              <a:rPr lang="en-US" b="1" dirty="0" err="1"/>
              <a:t>Colour</a:t>
            </a:r>
            <a:r>
              <a:rPr lang="en-US" b="1" dirty="0"/>
              <a:t> vision</a:t>
            </a:r>
          </a:p>
        </p:txBody>
      </p:sp>
      <p:pic>
        <p:nvPicPr>
          <p:cNvPr id="2050" name="Picture 2" descr="colouradd"/>
          <p:cNvPicPr>
            <a:picLocks noChangeAspect="1" noChangeArrowheads="1"/>
          </p:cNvPicPr>
          <p:nvPr/>
        </p:nvPicPr>
        <p:blipFill rotWithShape="1">
          <a:blip r:embed="rId2">
            <a:extLst>
              <a:ext uri="{28A0092B-C50C-407E-A947-70E740481C1C}">
                <a14:useLocalDpi xmlns:a14="http://schemas.microsoft.com/office/drawing/2010/main"/>
              </a:ext>
            </a:extLst>
          </a:blip>
          <a:srcRect/>
          <a:stretch/>
        </p:blipFill>
        <p:spPr bwMode="auto">
          <a:xfrm>
            <a:off x="143557" y="3639345"/>
            <a:ext cx="3831969" cy="273076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olouradd"/>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4224777" y="1828801"/>
            <a:ext cx="4700921" cy="272366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coloradd.net/imgs/coloradd_logo.gif"/>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41149" y="2698094"/>
            <a:ext cx="2862875" cy="492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1479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n-US" dirty="0"/>
              <a:t>Hi</a:t>
            </a:r>
            <a:r>
              <a:rPr lang="pt-PT" dirty="0"/>
              <a:t>!</a:t>
            </a:r>
          </a:p>
        </p:txBody>
      </p:sp>
      <p:pic>
        <p:nvPicPr>
          <p:cNvPr id="1026" name="Picture 2" descr="https://scontent-amt2-1.xx.fbcdn.net/t31.0-8/1014602_619280364748656_1042476236_o.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72239" y="954557"/>
            <a:ext cx="3063712" cy="2297784"/>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2"/>
          <p:cNvPicPr/>
          <p:nvPr/>
        </p:nvPicPr>
        <p:blipFill rotWithShape="1">
          <a:blip r:embed="rId3">
            <a:extLst>
              <a:ext uri="{28A0092B-C50C-407E-A947-70E740481C1C}">
                <a14:useLocalDpi xmlns:a14="http://schemas.microsoft.com/office/drawing/2010/main"/>
              </a:ext>
            </a:extLst>
          </a:blip>
          <a:srcRect/>
          <a:stretch/>
        </p:blipFill>
        <p:spPr bwMode="auto">
          <a:xfrm>
            <a:off x="5429839" y="2281287"/>
            <a:ext cx="2580305" cy="341553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798756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a:t>Problems in Vision</a:t>
            </a:r>
          </a:p>
        </p:txBody>
      </p:sp>
      <p:sp>
        <p:nvSpPr>
          <p:cNvPr id="3" name="Marcador de Posição de Conteúdo 2"/>
          <p:cNvSpPr>
            <a:spLocks noGrp="1"/>
          </p:cNvSpPr>
          <p:nvPr>
            <p:ph sz="half" idx="1"/>
          </p:nvPr>
        </p:nvSpPr>
        <p:spPr>
          <a:xfrm>
            <a:off x="946403" y="1828801"/>
            <a:ext cx="6058246" cy="4351337"/>
          </a:xfrm>
        </p:spPr>
        <p:txBody>
          <a:bodyPr/>
          <a:lstStyle/>
          <a:p>
            <a:pPr marL="0" indent="0">
              <a:buNone/>
            </a:pPr>
            <a:r>
              <a:rPr lang="en-US" b="1" dirty="0"/>
              <a:t>Contrast sensitivity </a:t>
            </a:r>
            <a:r>
              <a:rPr lang="pt-PT" b="1" dirty="0"/>
              <a:t>– </a:t>
            </a:r>
          </a:p>
        </p:txBody>
      </p:sp>
      <p:pic>
        <p:nvPicPr>
          <p:cNvPr id="5" name="Picture 3" descr="CONTRASTE"/>
          <p:cNvPicPr>
            <a:picLocks noChangeAspect="1" noChangeArrowheads="1"/>
          </p:cNvPicPr>
          <p:nvPr/>
        </p:nvPicPr>
        <p:blipFill>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p:blipFill>
        <p:spPr bwMode="auto">
          <a:xfrm>
            <a:off x="4121721" y="2017203"/>
            <a:ext cx="4094163" cy="4392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20495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a:t>Problems in Vision</a:t>
            </a:r>
          </a:p>
        </p:txBody>
      </p:sp>
      <p:sp>
        <p:nvSpPr>
          <p:cNvPr id="3" name="Marcador de Posição de Conteúdo 2"/>
          <p:cNvSpPr>
            <a:spLocks noGrp="1"/>
          </p:cNvSpPr>
          <p:nvPr>
            <p:ph sz="half" idx="1"/>
          </p:nvPr>
        </p:nvSpPr>
        <p:spPr>
          <a:xfrm>
            <a:off x="946403" y="1828801"/>
            <a:ext cx="6058246" cy="4351337"/>
          </a:xfrm>
        </p:spPr>
        <p:txBody>
          <a:bodyPr/>
          <a:lstStyle/>
          <a:p>
            <a:pPr marL="0" indent="0">
              <a:buNone/>
            </a:pPr>
            <a:r>
              <a:rPr lang="en-US" b="1" dirty="0"/>
              <a:t>Contrast sensitivity </a:t>
            </a:r>
            <a:r>
              <a:rPr lang="pt-PT" b="1" dirty="0"/>
              <a:t>– </a:t>
            </a:r>
          </a:p>
        </p:txBody>
      </p:sp>
      <p:pic>
        <p:nvPicPr>
          <p:cNvPr id="3074" name="Picture 2" descr="Image result for problems with contrast sensitivity"/>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50362" y="2454201"/>
            <a:ext cx="4724400" cy="3571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64929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p:txBody>
          <a:bodyPr/>
          <a:lstStyle/>
          <a:p>
            <a:r>
              <a:rPr lang="en-US" dirty="0"/>
              <a:t>Normal Vision</a:t>
            </a:r>
          </a:p>
        </p:txBody>
      </p:sp>
      <p:pic>
        <p:nvPicPr>
          <p:cNvPr id="243718" name="Picture 6" descr="Digitalizar001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9083" y="2085975"/>
            <a:ext cx="4357687" cy="3232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39360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4738" name="Rectangle 2"/>
          <p:cNvSpPr>
            <a:spLocks noGrp="1" noChangeArrowheads="1"/>
          </p:cNvSpPr>
          <p:nvPr>
            <p:ph type="title"/>
          </p:nvPr>
        </p:nvSpPr>
        <p:spPr/>
        <p:txBody>
          <a:bodyPr/>
          <a:lstStyle/>
          <a:p>
            <a:r>
              <a:rPr lang="pt-PT" sz="4000"/>
              <a:t/>
            </a:r>
            <a:br>
              <a:rPr lang="pt-PT" sz="4000"/>
            </a:br>
            <a:endParaRPr lang="pt-PT" sz="4000"/>
          </a:p>
        </p:txBody>
      </p:sp>
      <p:sp>
        <p:nvSpPr>
          <p:cNvPr id="244740" name="Rectangle 4"/>
          <p:cNvSpPr>
            <a:spLocks noChangeArrowheads="1"/>
          </p:cNvSpPr>
          <p:nvPr/>
        </p:nvSpPr>
        <p:spPr bwMode="auto">
          <a:xfrm>
            <a:off x="673100" y="490538"/>
            <a:ext cx="43307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sz="4400" dirty="0">
                <a:solidFill>
                  <a:schemeClr val="tx2"/>
                </a:solidFill>
              </a:rPr>
              <a:t>Cataracts</a:t>
            </a:r>
          </a:p>
        </p:txBody>
      </p:sp>
      <p:pic>
        <p:nvPicPr>
          <p:cNvPr id="244741" name="Picture 5" descr="Digitalizar000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8313" y="1628775"/>
            <a:ext cx="3887787" cy="2987675"/>
          </a:xfrm>
          <a:prstGeom prst="rect">
            <a:avLst/>
          </a:prstGeom>
          <a:noFill/>
          <a:extLst>
            <a:ext uri="{909E8E84-426E-40DD-AFC4-6F175D3DCCD1}">
              <a14:hiddenFill xmlns:a14="http://schemas.microsoft.com/office/drawing/2010/main">
                <a:solidFill>
                  <a:srgbClr val="FFFFFF"/>
                </a:solidFill>
              </a14:hiddenFill>
            </a:ext>
          </a:extLst>
        </p:spPr>
      </p:pic>
      <p:pic>
        <p:nvPicPr>
          <p:cNvPr id="244742" name="Picture 6" descr="Digitalizar000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71321" y="646597"/>
            <a:ext cx="2724150" cy="2416175"/>
          </a:xfrm>
          <a:prstGeom prst="rect">
            <a:avLst/>
          </a:prstGeom>
          <a:noFill/>
          <a:extLst>
            <a:ext uri="{909E8E84-426E-40DD-AFC4-6F175D3DCCD1}">
              <a14:hiddenFill xmlns:a14="http://schemas.microsoft.com/office/drawing/2010/main">
                <a:solidFill>
                  <a:srgbClr val="FFFFFF"/>
                </a:solidFill>
              </a14:hiddenFill>
            </a:ext>
          </a:extLst>
        </p:spPr>
      </p:pic>
      <p:sp>
        <p:nvSpPr>
          <p:cNvPr id="6" name="Título 1"/>
          <p:cNvSpPr txBox="1">
            <a:spLocks/>
          </p:cNvSpPr>
          <p:nvPr/>
        </p:nvSpPr>
        <p:spPr>
          <a:xfrm>
            <a:off x="745718" y="5243700"/>
            <a:ext cx="7269480" cy="132556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kern="1200" spc="-50" baseline="0">
                <a:solidFill>
                  <a:schemeClr val="tx1"/>
                </a:solidFill>
                <a:latin typeface="+mj-lt"/>
                <a:ea typeface="+mj-ea"/>
                <a:cs typeface="+mj-cs"/>
              </a:defRPr>
            </a:lvl1pPr>
          </a:lstStyle>
          <a:p>
            <a:pPr algn="r"/>
            <a:r>
              <a:rPr lang="pt-PT"/>
              <a:t>Problems in Vision</a:t>
            </a:r>
            <a:endParaRPr lang="pt-PT" dirty="0"/>
          </a:p>
        </p:txBody>
      </p:sp>
    </p:spTree>
    <p:extLst>
      <p:ext uri="{BB962C8B-B14F-4D97-AF65-F5344CB8AC3E}">
        <p14:creationId xmlns:p14="http://schemas.microsoft.com/office/powerpoint/2010/main" val="30071303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p:txBody>
          <a:bodyPr/>
          <a:lstStyle/>
          <a:p>
            <a:r>
              <a:rPr lang="pt-PT" sz="4000"/>
              <a:t/>
            </a:r>
            <a:br>
              <a:rPr lang="pt-PT" sz="4000"/>
            </a:br>
            <a:endParaRPr lang="pt-PT" sz="4000"/>
          </a:p>
        </p:txBody>
      </p:sp>
      <p:sp>
        <p:nvSpPr>
          <p:cNvPr id="245764" name="Rectangle 4"/>
          <p:cNvSpPr>
            <a:spLocks noChangeArrowheads="1"/>
          </p:cNvSpPr>
          <p:nvPr/>
        </p:nvSpPr>
        <p:spPr bwMode="auto">
          <a:xfrm>
            <a:off x="673100" y="490538"/>
            <a:ext cx="7927692"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sz="4400" dirty="0">
                <a:solidFill>
                  <a:schemeClr val="tx2"/>
                </a:solidFill>
              </a:rPr>
              <a:t>Myopia or near-sightedness</a:t>
            </a:r>
          </a:p>
        </p:txBody>
      </p:sp>
      <p:pic>
        <p:nvPicPr>
          <p:cNvPr id="245765" name="Picture 5" descr="Digitalizar000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8313" y="1557338"/>
            <a:ext cx="4032250" cy="2951162"/>
          </a:xfrm>
          <a:prstGeom prst="rect">
            <a:avLst/>
          </a:prstGeom>
          <a:noFill/>
          <a:extLst>
            <a:ext uri="{909E8E84-426E-40DD-AFC4-6F175D3DCCD1}">
              <a14:hiddenFill xmlns:a14="http://schemas.microsoft.com/office/drawing/2010/main">
                <a:solidFill>
                  <a:srgbClr val="FFFFFF"/>
                </a:solidFill>
              </a14:hiddenFill>
            </a:ext>
          </a:extLst>
        </p:spPr>
      </p:pic>
      <p:pic>
        <p:nvPicPr>
          <p:cNvPr id="245766" name="Picture 6" descr="Digitalizar000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44122" y="1691322"/>
            <a:ext cx="2671762" cy="2405062"/>
          </a:xfrm>
          <a:prstGeom prst="rect">
            <a:avLst/>
          </a:prstGeom>
          <a:noFill/>
          <a:extLst>
            <a:ext uri="{909E8E84-426E-40DD-AFC4-6F175D3DCCD1}">
              <a14:hiddenFill xmlns:a14="http://schemas.microsoft.com/office/drawing/2010/main">
                <a:solidFill>
                  <a:srgbClr val="FFFFFF"/>
                </a:solidFill>
              </a14:hiddenFill>
            </a:ext>
          </a:extLst>
        </p:spPr>
      </p:pic>
      <p:sp>
        <p:nvSpPr>
          <p:cNvPr id="6" name="Título 1"/>
          <p:cNvSpPr txBox="1">
            <a:spLocks/>
          </p:cNvSpPr>
          <p:nvPr/>
        </p:nvSpPr>
        <p:spPr>
          <a:xfrm>
            <a:off x="745718" y="5243700"/>
            <a:ext cx="7269480" cy="132556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kern="1200" spc="-50" baseline="0">
                <a:solidFill>
                  <a:schemeClr val="tx1"/>
                </a:solidFill>
                <a:latin typeface="+mj-lt"/>
                <a:ea typeface="+mj-ea"/>
                <a:cs typeface="+mj-cs"/>
              </a:defRPr>
            </a:lvl1pPr>
          </a:lstStyle>
          <a:p>
            <a:pPr algn="r"/>
            <a:r>
              <a:rPr lang="pt-PT"/>
              <a:t>Problems in Vision</a:t>
            </a:r>
            <a:endParaRPr lang="pt-PT" dirty="0"/>
          </a:p>
        </p:txBody>
      </p:sp>
    </p:spTree>
    <p:extLst>
      <p:ext uri="{BB962C8B-B14F-4D97-AF65-F5344CB8AC3E}">
        <p14:creationId xmlns:p14="http://schemas.microsoft.com/office/powerpoint/2010/main" val="32236973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6788" name="Rectangle 4"/>
          <p:cNvSpPr>
            <a:spLocks noChangeArrowheads="1"/>
          </p:cNvSpPr>
          <p:nvPr/>
        </p:nvSpPr>
        <p:spPr bwMode="auto">
          <a:xfrm>
            <a:off x="618779" y="188726"/>
            <a:ext cx="7158148"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sz="4400" dirty="0" err="1">
                <a:solidFill>
                  <a:schemeClr val="tx2"/>
                </a:solidFill>
              </a:rPr>
              <a:t>Hypermetropia</a:t>
            </a:r>
            <a:r>
              <a:rPr lang="en-US" sz="4400" dirty="0">
                <a:solidFill>
                  <a:schemeClr val="tx2"/>
                </a:solidFill>
              </a:rPr>
              <a:t> or farsightedness</a:t>
            </a:r>
          </a:p>
        </p:txBody>
      </p:sp>
      <p:pic>
        <p:nvPicPr>
          <p:cNvPr id="246790" name="Picture 6" descr="Digitalizar000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50434" y="1062038"/>
            <a:ext cx="2965450" cy="2813050"/>
          </a:xfrm>
          <a:prstGeom prst="rect">
            <a:avLst/>
          </a:prstGeom>
          <a:noFill/>
          <a:extLst>
            <a:ext uri="{909E8E84-426E-40DD-AFC4-6F175D3DCCD1}">
              <a14:hiddenFill xmlns:a14="http://schemas.microsoft.com/office/drawing/2010/main">
                <a:solidFill>
                  <a:srgbClr val="FFFFFF"/>
                </a:solidFill>
              </a14:hiddenFill>
            </a:ext>
          </a:extLst>
        </p:spPr>
      </p:pic>
      <p:pic>
        <p:nvPicPr>
          <p:cNvPr id="246791" name="Picture 7" descr="Digitalizar000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8313" y="1557338"/>
            <a:ext cx="4032250" cy="3068637"/>
          </a:xfrm>
          <a:prstGeom prst="rect">
            <a:avLst/>
          </a:prstGeom>
          <a:noFill/>
          <a:extLst>
            <a:ext uri="{909E8E84-426E-40DD-AFC4-6F175D3DCCD1}">
              <a14:hiddenFill xmlns:a14="http://schemas.microsoft.com/office/drawing/2010/main">
                <a:solidFill>
                  <a:srgbClr val="FFFFFF"/>
                </a:solidFill>
              </a14:hiddenFill>
            </a:ext>
          </a:extLst>
        </p:spPr>
      </p:pic>
      <p:sp>
        <p:nvSpPr>
          <p:cNvPr id="6" name="Título 1"/>
          <p:cNvSpPr txBox="1">
            <a:spLocks/>
          </p:cNvSpPr>
          <p:nvPr/>
        </p:nvSpPr>
        <p:spPr>
          <a:xfrm>
            <a:off x="745718" y="5243700"/>
            <a:ext cx="7269480" cy="132556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kern="1200" spc="-50" baseline="0">
                <a:solidFill>
                  <a:schemeClr val="tx1"/>
                </a:solidFill>
                <a:latin typeface="+mj-lt"/>
                <a:ea typeface="+mj-ea"/>
                <a:cs typeface="+mj-cs"/>
              </a:defRPr>
            </a:lvl1pPr>
          </a:lstStyle>
          <a:p>
            <a:pPr algn="r"/>
            <a:r>
              <a:rPr lang="en-US" dirty="0"/>
              <a:t>Problems in Vision</a:t>
            </a:r>
          </a:p>
        </p:txBody>
      </p:sp>
    </p:spTree>
    <p:extLst>
      <p:ext uri="{BB962C8B-B14F-4D97-AF65-F5344CB8AC3E}">
        <p14:creationId xmlns:p14="http://schemas.microsoft.com/office/powerpoint/2010/main" val="38471524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p:txBody>
          <a:bodyPr/>
          <a:lstStyle/>
          <a:p>
            <a:r>
              <a:rPr lang="pt-PT" sz="4000"/>
              <a:t/>
            </a:r>
            <a:br>
              <a:rPr lang="pt-PT" sz="4000"/>
            </a:br>
            <a:endParaRPr lang="pt-PT" sz="4000"/>
          </a:p>
        </p:txBody>
      </p:sp>
      <p:sp>
        <p:nvSpPr>
          <p:cNvPr id="247812" name="Rectangle 4"/>
          <p:cNvSpPr>
            <a:spLocks noChangeArrowheads="1"/>
          </p:cNvSpPr>
          <p:nvPr/>
        </p:nvSpPr>
        <p:spPr bwMode="auto">
          <a:xfrm>
            <a:off x="673100" y="490538"/>
            <a:ext cx="44037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sz="4400" dirty="0">
                <a:solidFill>
                  <a:schemeClr val="tx2"/>
                </a:solidFill>
              </a:rPr>
              <a:t>Glaucoma</a:t>
            </a:r>
          </a:p>
        </p:txBody>
      </p:sp>
      <p:pic>
        <p:nvPicPr>
          <p:cNvPr id="247813" name="Picture 5" descr="Digitalizar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8313" y="1628775"/>
            <a:ext cx="4248150" cy="3168650"/>
          </a:xfrm>
          <a:prstGeom prst="rect">
            <a:avLst/>
          </a:prstGeom>
          <a:noFill/>
          <a:extLst>
            <a:ext uri="{909E8E84-426E-40DD-AFC4-6F175D3DCCD1}">
              <a14:hiddenFill xmlns:a14="http://schemas.microsoft.com/office/drawing/2010/main">
                <a:solidFill>
                  <a:srgbClr val="FFFFFF"/>
                </a:solidFill>
              </a14:hiddenFill>
            </a:ext>
          </a:extLst>
        </p:spPr>
      </p:pic>
      <p:pic>
        <p:nvPicPr>
          <p:cNvPr id="247814" name="Picture 6" descr="Digitalizar000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93135" y="1139527"/>
            <a:ext cx="2654300" cy="2406650"/>
          </a:xfrm>
          <a:prstGeom prst="rect">
            <a:avLst/>
          </a:prstGeom>
          <a:noFill/>
          <a:extLst>
            <a:ext uri="{909E8E84-426E-40DD-AFC4-6F175D3DCCD1}">
              <a14:hiddenFill xmlns:a14="http://schemas.microsoft.com/office/drawing/2010/main">
                <a:solidFill>
                  <a:srgbClr val="FFFFFF"/>
                </a:solidFill>
              </a14:hiddenFill>
            </a:ext>
          </a:extLst>
        </p:spPr>
      </p:pic>
      <p:sp>
        <p:nvSpPr>
          <p:cNvPr id="6" name="Título 1"/>
          <p:cNvSpPr txBox="1">
            <a:spLocks/>
          </p:cNvSpPr>
          <p:nvPr/>
        </p:nvSpPr>
        <p:spPr>
          <a:xfrm>
            <a:off x="745718" y="5243700"/>
            <a:ext cx="7269480" cy="132556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kern="1200" spc="-50" baseline="0">
                <a:solidFill>
                  <a:schemeClr val="tx1"/>
                </a:solidFill>
                <a:latin typeface="+mj-lt"/>
                <a:ea typeface="+mj-ea"/>
                <a:cs typeface="+mj-cs"/>
              </a:defRPr>
            </a:lvl1pPr>
          </a:lstStyle>
          <a:p>
            <a:pPr algn="r"/>
            <a:r>
              <a:rPr lang="pt-PT" dirty="0" err="1"/>
              <a:t>Problems</a:t>
            </a:r>
            <a:r>
              <a:rPr lang="pt-PT" dirty="0"/>
              <a:t> in </a:t>
            </a:r>
            <a:r>
              <a:rPr lang="pt-PT" dirty="0" err="1"/>
              <a:t>Vision</a:t>
            </a:r>
            <a:endParaRPr lang="pt-PT" dirty="0"/>
          </a:p>
        </p:txBody>
      </p:sp>
    </p:spTree>
    <p:extLst>
      <p:ext uri="{BB962C8B-B14F-4D97-AF65-F5344CB8AC3E}">
        <p14:creationId xmlns:p14="http://schemas.microsoft.com/office/powerpoint/2010/main" val="17419747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p:txBody>
          <a:bodyPr/>
          <a:lstStyle/>
          <a:p>
            <a:r>
              <a:rPr lang="pt-PT" sz="4000"/>
              <a:t/>
            </a:r>
            <a:br>
              <a:rPr lang="pt-PT" sz="4000"/>
            </a:br>
            <a:endParaRPr lang="pt-PT" sz="4000"/>
          </a:p>
        </p:txBody>
      </p:sp>
      <p:sp>
        <p:nvSpPr>
          <p:cNvPr id="254980" name="Rectangle 4"/>
          <p:cNvSpPr>
            <a:spLocks noChangeArrowheads="1"/>
          </p:cNvSpPr>
          <p:nvPr/>
        </p:nvSpPr>
        <p:spPr bwMode="auto">
          <a:xfrm>
            <a:off x="673100" y="490538"/>
            <a:ext cx="44037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sz="4400" dirty="0">
                <a:solidFill>
                  <a:schemeClr val="tx2"/>
                </a:solidFill>
              </a:rPr>
              <a:t>Astigmatism</a:t>
            </a:r>
          </a:p>
        </p:txBody>
      </p:sp>
      <p:pic>
        <p:nvPicPr>
          <p:cNvPr id="254981" name="Picture 5" descr="Digitalizar000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8313" y="1628775"/>
            <a:ext cx="4248150" cy="3209925"/>
          </a:xfrm>
          <a:prstGeom prst="rect">
            <a:avLst/>
          </a:prstGeom>
          <a:noFill/>
          <a:extLst>
            <a:ext uri="{909E8E84-426E-40DD-AFC4-6F175D3DCCD1}">
              <a14:hiddenFill xmlns:a14="http://schemas.microsoft.com/office/drawing/2010/main">
                <a:solidFill>
                  <a:srgbClr val="FFFFFF"/>
                </a:solidFill>
              </a14:hiddenFill>
            </a:ext>
          </a:extLst>
        </p:spPr>
      </p:pic>
      <p:pic>
        <p:nvPicPr>
          <p:cNvPr id="254982" name="Picture 6" descr="Digitalizar000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42485" y="1062038"/>
            <a:ext cx="2574925" cy="2251075"/>
          </a:xfrm>
          <a:prstGeom prst="rect">
            <a:avLst/>
          </a:prstGeom>
          <a:noFill/>
          <a:extLst>
            <a:ext uri="{909E8E84-426E-40DD-AFC4-6F175D3DCCD1}">
              <a14:hiddenFill xmlns:a14="http://schemas.microsoft.com/office/drawing/2010/main">
                <a:solidFill>
                  <a:srgbClr val="FFFFFF"/>
                </a:solidFill>
              </a14:hiddenFill>
            </a:ext>
          </a:extLst>
        </p:spPr>
      </p:pic>
      <p:sp>
        <p:nvSpPr>
          <p:cNvPr id="6" name="Título 1"/>
          <p:cNvSpPr txBox="1">
            <a:spLocks/>
          </p:cNvSpPr>
          <p:nvPr/>
        </p:nvSpPr>
        <p:spPr>
          <a:xfrm>
            <a:off x="745718" y="5243700"/>
            <a:ext cx="7269480" cy="132556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kern="1200" spc="-50" baseline="0">
                <a:solidFill>
                  <a:schemeClr val="tx1"/>
                </a:solidFill>
                <a:latin typeface="+mj-lt"/>
                <a:ea typeface="+mj-ea"/>
                <a:cs typeface="+mj-cs"/>
              </a:defRPr>
            </a:lvl1pPr>
          </a:lstStyle>
          <a:p>
            <a:pPr algn="r"/>
            <a:r>
              <a:rPr lang="en-US" dirty="0"/>
              <a:t>Problems in Vision</a:t>
            </a:r>
          </a:p>
        </p:txBody>
      </p:sp>
    </p:spTree>
    <p:extLst>
      <p:ext uri="{BB962C8B-B14F-4D97-AF65-F5344CB8AC3E}">
        <p14:creationId xmlns:p14="http://schemas.microsoft.com/office/powerpoint/2010/main" val="12622967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p:txBody>
          <a:bodyPr/>
          <a:lstStyle/>
          <a:p>
            <a:r>
              <a:rPr lang="pt-PT" sz="4000" dirty="0"/>
              <a:t/>
            </a:r>
            <a:br>
              <a:rPr lang="pt-PT" sz="4000" dirty="0"/>
            </a:br>
            <a:endParaRPr lang="pt-PT" sz="4000" dirty="0"/>
          </a:p>
        </p:txBody>
      </p:sp>
      <p:sp>
        <p:nvSpPr>
          <p:cNvPr id="253956" name="Rectangle 4"/>
          <p:cNvSpPr>
            <a:spLocks noChangeArrowheads="1"/>
          </p:cNvSpPr>
          <p:nvPr/>
        </p:nvSpPr>
        <p:spPr bwMode="auto">
          <a:xfrm>
            <a:off x="641254" y="549275"/>
            <a:ext cx="680069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sz="4400" dirty="0">
                <a:solidFill>
                  <a:schemeClr val="tx2"/>
                </a:solidFill>
              </a:rPr>
              <a:t>Macular Degeneration</a:t>
            </a:r>
          </a:p>
        </p:txBody>
      </p:sp>
      <p:pic>
        <p:nvPicPr>
          <p:cNvPr id="253957" name="Picture 5" descr="Digitalizar000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6648" y="1844824"/>
            <a:ext cx="4248150" cy="3232150"/>
          </a:xfrm>
          <a:prstGeom prst="rect">
            <a:avLst/>
          </a:prstGeom>
          <a:noFill/>
          <a:extLst>
            <a:ext uri="{909E8E84-426E-40DD-AFC4-6F175D3DCCD1}">
              <a14:hiddenFill xmlns:a14="http://schemas.microsoft.com/office/drawing/2010/main">
                <a:solidFill>
                  <a:srgbClr val="FFFFFF"/>
                </a:solidFill>
              </a14:hiddenFill>
            </a:ext>
          </a:extLst>
        </p:spPr>
      </p:pic>
      <p:pic>
        <p:nvPicPr>
          <p:cNvPr id="253958" name="Picture 6" descr="Digitalizar000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04869" y="1844824"/>
            <a:ext cx="2511425" cy="2276475"/>
          </a:xfrm>
          <a:prstGeom prst="rect">
            <a:avLst/>
          </a:prstGeom>
          <a:noFill/>
          <a:extLst>
            <a:ext uri="{909E8E84-426E-40DD-AFC4-6F175D3DCCD1}">
              <a14:hiddenFill xmlns:a14="http://schemas.microsoft.com/office/drawing/2010/main">
                <a:solidFill>
                  <a:srgbClr val="FFFFFF"/>
                </a:solidFill>
              </a14:hiddenFill>
            </a:ext>
          </a:extLst>
        </p:spPr>
      </p:pic>
      <p:sp>
        <p:nvSpPr>
          <p:cNvPr id="6" name="Título 1"/>
          <p:cNvSpPr txBox="1">
            <a:spLocks/>
          </p:cNvSpPr>
          <p:nvPr/>
        </p:nvSpPr>
        <p:spPr>
          <a:xfrm>
            <a:off x="745718" y="5243700"/>
            <a:ext cx="7269480" cy="132556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kern="1200" spc="-50" baseline="0">
                <a:solidFill>
                  <a:schemeClr val="tx1"/>
                </a:solidFill>
                <a:latin typeface="+mj-lt"/>
                <a:ea typeface="+mj-ea"/>
                <a:cs typeface="+mj-cs"/>
              </a:defRPr>
            </a:lvl1pPr>
          </a:lstStyle>
          <a:p>
            <a:pPr algn="r"/>
            <a:r>
              <a:rPr lang="en-US" dirty="0"/>
              <a:t>Problems in Vision</a:t>
            </a:r>
          </a:p>
        </p:txBody>
      </p:sp>
    </p:spTree>
    <p:extLst>
      <p:ext uri="{BB962C8B-B14F-4D97-AF65-F5344CB8AC3E}">
        <p14:creationId xmlns:p14="http://schemas.microsoft.com/office/powerpoint/2010/main" val="15274381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8834" name="Rectangle 2"/>
          <p:cNvSpPr>
            <a:spLocks noGrp="1" noChangeArrowheads="1"/>
          </p:cNvSpPr>
          <p:nvPr>
            <p:ph type="title"/>
          </p:nvPr>
        </p:nvSpPr>
        <p:spPr/>
        <p:txBody>
          <a:bodyPr/>
          <a:lstStyle/>
          <a:p>
            <a:r>
              <a:rPr lang="pt-PT" sz="4000"/>
              <a:t/>
            </a:r>
            <a:br>
              <a:rPr lang="pt-PT" sz="4000"/>
            </a:br>
            <a:endParaRPr lang="pt-PT" sz="4000"/>
          </a:p>
        </p:txBody>
      </p:sp>
      <p:sp>
        <p:nvSpPr>
          <p:cNvPr id="248836" name="Rectangle 4"/>
          <p:cNvSpPr>
            <a:spLocks noChangeArrowheads="1"/>
          </p:cNvSpPr>
          <p:nvPr/>
        </p:nvSpPr>
        <p:spPr bwMode="auto">
          <a:xfrm>
            <a:off x="600075" y="548680"/>
            <a:ext cx="44037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sz="4400" dirty="0">
                <a:solidFill>
                  <a:schemeClr val="tx2"/>
                </a:solidFill>
              </a:rPr>
              <a:t>Torn Retina</a:t>
            </a:r>
          </a:p>
        </p:txBody>
      </p:sp>
      <p:pic>
        <p:nvPicPr>
          <p:cNvPr id="248837" name="Picture 5" descr="Digitalizar000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9266" y="1967706"/>
            <a:ext cx="4248150" cy="3100387"/>
          </a:xfrm>
          <a:prstGeom prst="rect">
            <a:avLst/>
          </a:prstGeom>
          <a:noFill/>
          <a:extLst>
            <a:ext uri="{909E8E84-426E-40DD-AFC4-6F175D3DCCD1}">
              <a14:hiddenFill xmlns:a14="http://schemas.microsoft.com/office/drawing/2010/main">
                <a:solidFill>
                  <a:srgbClr val="FFFFFF"/>
                </a:solidFill>
              </a14:hiddenFill>
            </a:ext>
          </a:extLst>
        </p:spPr>
      </p:pic>
      <p:pic>
        <p:nvPicPr>
          <p:cNvPr id="248838" name="Picture 6" descr="Digitalizar000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76326" y="2061990"/>
            <a:ext cx="2627312" cy="2344738"/>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1"/>
          <p:cNvSpPr txBox="1">
            <a:spLocks/>
          </p:cNvSpPr>
          <p:nvPr/>
        </p:nvSpPr>
        <p:spPr>
          <a:xfrm>
            <a:off x="745718" y="5243700"/>
            <a:ext cx="7269480" cy="132556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kern="1200" spc="-50" baseline="0">
                <a:solidFill>
                  <a:schemeClr val="tx1"/>
                </a:solidFill>
                <a:latin typeface="+mj-lt"/>
                <a:ea typeface="+mj-ea"/>
                <a:cs typeface="+mj-cs"/>
              </a:defRPr>
            </a:lvl1pPr>
          </a:lstStyle>
          <a:p>
            <a:pPr algn="r"/>
            <a:r>
              <a:rPr lang="en-US" dirty="0"/>
              <a:t>Problems in Vision</a:t>
            </a:r>
          </a:p>
        </p:txBody>
      </p:sp>
    </p:spTree>
    <p:extLst>
      <p:ext uri="{BB962C8B-B14F-4D97-AF65-F5344CB8AC3E}">
        <p14:creationId xmlns:p14="http://schemas.microsoft.com/office/powerpoint/2010/main" val="17933871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a:t>Vision: Eye</a:t>
            </a:r>
          </a:p>
        </p:txBody>
      </p:sp>
      <p:sp>
        <p:nvSpPr>
          <p:cNvPr id="3" name="Tijdelijke aanduiding voor inhoud 2"/>
          <p:cNvSpPr>
            <a:spLocks noGrp="1"/>
          </p:cNvSpPr>
          <p:nvPr>
            <p:ph sz="half" idx="1"/>
          </p:nvPr>
        </p:nvSpPr>
        <p:spPr/>
        <p:txBody>
          <a:bodyPr/>
          <a:lstStyle/>
          <a:p>
            <a:endParaRPr lang="nl-NL"/>
          </a:p>
        </p:txBody>
      </p:sp>
    </p:spTree>
    <p:extLst>
      <p:ext uri="{BB962C8B-B14F-4D97-AF65-F5344CB8AC3E}">
        <p14:creationId xmlns:p14="http://schemas.microsoft.com/office/powerpoint/2010/main" val="8184021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p:txBody>
          <a:bodyPr/>
          <a:lstStyle/>
          <a:p>
            <a:r>
              <a:rPr lang="pt-PT" sz="4000"/>
              <a:t/>
            </a:r>
            <a:br>
              <a:rPr lang="pt-PT" sz="4000"/>
            </a:br>
            <a:endParaRPr lang="pt-PT" sz="4000"/>
          </a:p>
        </p:txBody>
      </p:sp>
      <p:sp>
        <p:nvSpPr>
          <p:cNvPr id="249860" name="Rectangle 4"/>
          <p:cNvSpPr>
            <a:spLocks noChangeArrowheads="1"/>
          </p:cNvSpPr>
          <p:nvPr/>
        </p:nvSpPr>
        <p:spPr bwMode="auto">
          <a:xfrm>
            <a:off x="684213" y="476250"/>
            <a:ext cx="639559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pt-PT" sz="4400" dirty="0" err="1">
                <a:solidFill>
                  <a:schemeClr val="tx2"/>
                </a:solidFill>
              </a:rPr>
              <a:t>Retinal</a:t>
            </a:r>
            <a:r>
              <a:rPr lang="pt-PT" sz="4400" dirty="0">
                <a:solidFill>
                  <a:schemeClr val="tx2"/>
                </a:solidFill>
              </a:rPr>
              <a:t> </a:t>
            </a:r>
            <a:r>
              <a:rPr lang="pt-PT" sz="4400" dirty="0" err="1">
                <a:solidFill>
                  <a:schemeClr val="tx2"/>
                </a:solidFill>
              </a:rPr>
              <a:t>Detachment</a:t>
            </a:r>
            <a:endParaRPr lang="pt-PT" sz="4400" dirty="0">
              <a:solidFill>
                <a:schemeClr val="tx2"/>
              </a:solidFill>
            </a:endParaRPr>
          </a:p>
        </p:txBody>
      </p:sp>
      <p:pic>
        <p:nvPicPr>
          <p:cNvPr id="249861" name="Picture 5" descr="Digitalizar001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3526" y="1988840"/>
            <a:ext cx="4243387" cy="3105150"/>
          </a:xfrm>
          <a:prstGeom prst="rect">
            <a:avLst/>
          </a:prstGeom>
          <a:noFill/>
          <a:extLst>
            <a:ext uri="{909E8E84-426E-40DD-AFC4-6F175D3DCCD1}">
              <a14:hiddenFill xmlns:a14="http://schemas.microsoft.com/office/drawing/2010/main">
                <a:solidFill>
                  <a:srgbClr val="FFFFFF"/>
                </a:solidFill>
              </a14:hiddenFill>
            </a:ext>
          </a:extLst>
        </p:spPr>
      </p:pic>
      <p:pic>
        <p:nvPicPr>
          <p:cNvPr id="249862" name="Picture 6" descr="Digitalizar001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14931" y="1988840"/>
            <a:ext cx="2722562" cy="2511425"/>
          </a:xfrm>
          <a:prstGeom prst="rect">
            <a:avLst/>
          </a:prstGeom>
          <a:noFill/>
          <a:extLst>
            <a:ext uri="{909E8E84-426E-40DD-AFC4-6F175D3DCCD1}">
              <a14:hiddenFill xmlns:a14="http://schemas.microsoft.com/office/drawing/2010/main">
                <a:solidFill>
                  <a:srgbClr val="FFFFFF"/>
                </a:solidFill>
              </a14:hiddenFill>
            </a:ext>
          </a:extLst>
        </p:spPr>
      </p:pic>
      <p:sp>
        <p:nvSpPr>
          <p:cNvPr id="6" name="Título 1"/>
          <p:cNvSpPr txBox="1">
            <a:spLocks/>
          </p:cNvSpPr>
          <p:nvPr/>
        </p:nvSpPr>
        <p:spPr>
          <a:xfrm>
            <a:off x="745718" y="5243700"/>
            <a:ext cx="7269480" cy="132556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kern="1200" spc="-50" baseline="0">
                <a:solidFill>
                  <a:schemeClr val="tx1"/>
                </a:solidFill>
                <a:latin typeface="+mj-lt"/>
                <a:ea typeface="+mj-ea"/>
                <a:cs typeface="+mj-cs"/>
              </a:defRPr>
            </a:lvl1pPr>
          </a:lstStyle>
          <a:p>
            <a:pPr algn="r"/>
            <a:r>
              <a:rPr lang="en-US" dirty="0"/>
              <a:t>Problems in Vision</a:t>
            </a:r>
          </a:p>
        </p:txBody>
      </p:sp>
    </p:spTree>
    <p:extLst>
      <p:ext uri="{BB962C8B-B14F-4D97-AF65-F5344CB8AC3E}">
        <p14:creationId xmlns:p14="http://schemas.microsoft.com/office/powerpoint/2010/main" val="29080148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767" y="365760"/>
            <a:ext cx="7735117" cy="1325562"/>
          </a:xfrm>
        </p:spPr>
        <p:txBody>
          <a:bodyPr/>
          <a:lstStyle/>
          <a:p>
            <a:r>
              <a:rPr lang="en-US" dirty="0"/>
              <a:t>Signs – Alerts of vision problems</a:t>
            </a:r>
          </a:p>
        </p:txBody>
      </p:sp>
      <p:sp>
        <p:nvSpPr>
          <p:cNvPr id="3" name="Content Placeholder 2"/>
          <p:cNvSpPr>
            <a:spLocks noGrp="1"/>
          </p:cNvSpPr>
          <p:nvPr>
            <p:ph sz="half" idx="1"/>
          </p:nvPr>
        </p:nvSpPr>
        <p:spPr>
          <a:xfrm>
            <a:off x="946403" y="1828801"/>
            <a:ext cx="7368037" cy="4760535"/>
          </a:xfrm>
        </p:spPr>
        <p:txBody>
          <a:bodyPr>
            <a:normAutofit/>
          </a:bodyPr>
          <a:lstStyle/>
          <a:p>
            <a:pPr marL="0" indent="0">
              <a:buNone/>
            </a:pPr>
            <a:r>
              <a:rPr lang="en-US" sz="2800" dirty="0"/>
              <a:t>1 – Changes in the eyes and in the Face:</a:t>
            </a:r>
          </a:p>
          <a:p>
            <a:r>
              <a:rPr lang="en-US" sz="2800" dirty="0"/>
              <a:t>red and inclined eyelids;</a:t>
            </a:r>
          </a:p>
          <a:p>
            <a:r>
              <a:rPr lang="en-US" sz="2800" dirty="0"/>
              <a:t>red or bloodshot eyes;</a:t>
            </a:r>
          </a:p>
          <a:p>
            <a:r>
              <a:rPr lang="en-US" sz="2800" dirty="0"/>
              <a:t>frequent tearing eyes;</a:t>
            </a:r>
          </a:p>
          <a:p>
            <a:r>
              <a:rPr lang="en-US" sz="2800" dirty="0"/>
              <a:t>frequent infections;</a:t>
            </a:r>
          </a:p>
          <a:p>
            <a:r>
              <a:rPr lang="en-US" sz="2800" dirty="0"/>
              <a:t>frowning and grimacing;</a:t>
            </a:r>
          </a:p>
          <a:p>
            <a:r>
              <a:rPr lang="en-US" sz="2800" dirty="0"/>
              <a:t>bend or blink the eyes frequently;</a:t>
            </a:r>
          </a:p>
          <a:p>
            <a:r>
              <a:rPr lang="pt-PT" sz="2800" dirty="0"/>
              <a:t>…</a:t>
            </a:r>
            <a:endParaRPr lang="en-US" sz="2800" dirty="0"/>
          </a:p>
        </p:txBody>
      </p:sp>
    </p:spTree>
    <p:extLst>
      <p:ext uri="{BB962C8B-B14F-4D97-AF65-F5344CB8AC3E}">
        <p14:creationId xmlns:p14="http://schemas.microsoft.com/office/powerpoint/2010/main" val="7455378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767" y="365760"/>
            <a:ext cx="7735117" cy="1325562"/>
          </a:xfrm>
        </p:spPr>
        <p:txBody>
          <a:bodyPr/>
          <a:lstStyle/>
          <a:p>
            <a:r>
              <a:rPr lang="en-US" dirty="0"/>
              <a:t>Signs – Alerts of vision problems</a:t>
            </a:r>
          </a:p>
        </p:txBody>
      </p:sp>
      <p:sp>
        <p:nvSpPr>
          <p:cNvPr id="3" name="Content Placeholder 2"/>
          <p:cNvSpPr>
            <a:spLocks noGrp="1"/>
          </p:cNvSpPr>
          <p:nvPr>
            <p:ph sz="half" idx="1"/>
          </p:nvPr>
        </p:nvSpPr>
        <p:spPr>
          <a:xfrm>
            <a:off x="946403" y="1828801"/>
            <a:ext cx="7368037" cy="4741681"/>
          </a:xfrm>
        </p:spPr>
        <p:txBody>
          <a:bodyPr>
            <a:normAutofit fontScale="92500"/>
          </a:bodyPr>
          <a:lstStyle/>
          <a:p>
            <a:pPr marL="0" indent="0">
              <a:buNone/>
            </a:pPr>
            <a:r>
              <a:rPr lang="en-US" sz="2800" dirty="0"/>
              <a:t>2 – Complains:</a:t>
            </a:r>
          </a:p>
          <a:p>
            <a:r>
              <a:rPr lang="en-US" sz="2800" dirty="0"/>
              <a:t>seeing blurry objects or double vision;</a:t>
            </a:r>
          </a:p>
          <a:p>
            <a:r>
              <a:rPr lang="en-US" sz="2800" dirty="0"/>
              <a:t>pain, itching or stinging in the eyes;</a:t>
            </a:r>
          </a:p>
          <a:p>
            <a:r>
              <a:rPr lang="en-US" sz="2800" dirty="0"/>
              <a:t>headache, nausea and dizziness;</a:t>
            </a:r>
          </a:p>
          <a:p>
            <a:r>
              <a:rPr lang="en-US" sz="2800" dirty="0"/>
              <a:t>difficulties in identifying objects at certain distances;</a:t>
            </a:r>
          </a:p>
          <a:p>
            <a:r>
              <a:rPr lang="en-US" sz="2800" dirty="0"/>
              <a:t>difficulties to use vision in different types of lighting - very sensitive to light and glare;</a:t>
            </a:r>
          </a:p>
          <a:p>
            <a:r>
              <a:rPr lang="en-US" sz="2800" dirty="0"/>
              <a:t>...</a:t>
            </a:r>
          </a:p>
        </p:txBody>
      </p:sp>
    </p:spTree>
    <p:extLst>
      <p:ext uri="{BB962C8B-B14F-4D97-AF65-F5344CB8AC3E}">
        <p14:creationId xmlns:p14="http://schemas.microsoft.com/office/powerpoint/2010/main" val="31776364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767" y="365760"/>
            <a:ext cx="7735117" cy="1325562"/>
          </a:xfrm>
        </p:spPr>
        <p:txBody>
          <a:bodyPr/>
          <a:lstStyle/>
          <a:p>
            <a:r>
              <a:rPr lang="en-US" dirty="0"/>
              <a:t>Signs – Alerts of vision problems</a:t>
            </a:r>
          </a:p>
        </p:txBody>
      </p:sp>
      <p:sp>
        <p:nvSpPr>
          <p:cNvPr id="3" name="Content Placeholder 2"/>
          <p:cNvSpPr>
            <a:spLocks noGrp="1"/>
          </p:cNvSpPr>
          <p:nvPr>
            <p:ph sz="half" idx="1"/>
          </p:nvPr>
        </p:nvSpPr>
        <p:spPr>
          <a:xfrm>
            <a:off x="946403" y="1828801"/>
            <a:ext cx="7368037" cy="4741681"/>
          </a:xfrm>
        </p:spPr>
        <p:txBody>
          <a:bodyPr>
            <a:normAutofit fontScale="92500" lnSpcReduction="10000"/>
          </a:bodyPr>
          <a:lstStyle/>
          <a:p>
            <a:pPr marL="0" indent="0">
              <a:buNone/>
            </a:pPr>
            <a:r>
              <a:rPr lang="pt-PT" sz="2800" dirty="0"/>
              <a:t>3 – </a:t>
            </a:r>
            <a:r>
              <a:rPr lang="en-US" sz="2800" dirty="0"/>
              <a:t>Psychomotor Behavior</a:t>
            </a:r>
          </a:p>
          <a:p>
            <a:r>
              <a:rPr lang="en-US" sz="2800" dirty="0"/>
              <a:t>rubbing the eyes;</a:t>
            </a:r>
          </a:p>
          <a:p>
            <a:r>
              <a:rPr lang="en-US" sz="2800" dirty="0"/>
              <a:t>getting objects too close of the eyes or one eye;</a:t>
            </a:r>
          </a:p>
          <a:p>
            <a:r>
              <a:rPr lang="en-US" sz="2800" dirty="0"/>
              <a:t>walking tense or awkward, go against objects in unfamiliar places;</a:t>
            </a:r>
          </a:p>
          <a:p>
            <a:r>
              <a:rPr lang="en-US" sz="2800" dirty="0"/>
              <a:t>tilting the head always to the same position;</a:t>
            </a:r>
          </a:p>
          <a:p>
            <a:r>
              <a:rPr lang="en-US" sz="2800" dirty="0"/>
              <a:t>follow moving objects by rotating the head instead of eyes</a:t>
            </a:r>
          </a:p>
          <a:p>
            <a:r>
              <a:rPr lang="en-US" sz="2800" dirty="0"/>
              <a:t>...</a:t>
            </a:r>
          </a:p>
        </p:txBody>
      </p:sp>
    </p:spTree>
    <p:extLst>
      <p:ext uri="{BB962C8B-B14F-4D97-AF65-F5344CB8AC3E}">
        <p14:creationId xmlns:p14="http://schemas.microsoft.com/office/powerpoint/2010/main" val="9045278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767" y="365760"/>
            <a:ext cx="7735117" cy="1325562"/>
          </a:xfrm>
        </p:spPr>
        <p:txBody>
          <a:bodyPr/>
          <a:lstStyle/>
          <a:p>
            <a:r>
              <a:rPr lang="en-US" dirty="0"/>
              <a:t>Signs – Alerts of vision problems</a:t>
            </a:r>
          </a:p>
        </p:txBody>
      </p:sp>
      <p:sp>
        <p:nvSpPr>
          <p:cNvPr id="3" name="Content Placeholder 2"/>
          <p:cNvSpPr>
            <a:spLocks noGrp="1"/>
          </p:cNvSpPr>
          <p:nvPr>
            <p:ph sz="half" idx="1"/>
          </p:nvPr>
        </p:nvSpPr>
        <p:spPr>
          <a:xfrm>
            <a:off x="946403" y="1828801"/>
            <a:ext cx="7368037" cy="4741681"/>
          </a:xfrm>
        </p:spPr>
        <p:txBody>
          <a:bodyPr>
            <a:normAutofit fontScale="92500" lnSpcReduction="20000"/>
          </a:bodyPr>
          <a:lstStyle/>
          <a:p>
            <a:pPr marL="0" indent="0">
              <a:buNone/>
            </a:pPr>
            <a:r>
              <a:rPr lang="pt-PT" sz="2800" dirty="0"/>
              <a:t>4 – </a:t>
            </a:r>
            <a:r>
              <a:rPr lang="en-US" sz="2800" dirty="0"/>
              <a:t>Social-Emotional Behavior</a:t>
            </a:r>
          </a:p>
          <a:p>
            <a:r>
              <a:rPr lang="en-US" sz="2800" dirty="0"/>
              <a:t>gets annoyed when needs to do reading or writing assignments;</a:t>
            </a:r>
          </a:p>
          <a:p>
            <a:r>
              <a:rPr lang="en-US" sz="2800" dirty="0"/>
              <a:t>get tired easily in tasks requiring near vision;</a:t>
            </a:r>
          </a:p>
          <a:p>
            <a:r>
              <a:rPr lang="en-US" sz="2800" dirty="0"/>
              <a:t>has trouble keeping attention to classroom activities;</a:t>
            </a:r>
          </a:p>
          <a:p>
            <a:r>
              <a:rPr lang="en-US" sz="2800" dirty="0"/>
              <a:t>avoids participating in physical activities;</a:t>
            </a:r>
          </a:p>
          <a:p>
            <a:r>
              <a:rPr lang="en-US" sz="2800" dirty="0"/>
              <a:t>asks the teacher to get information about what is happening;</a:t>
            </a:r>
          </a:p>
          <a:p>
            <a:r>
              <a:rPr lang="en-US" sz="2800" dirty="0"/>
              <a:t>...</a:t>
            </a:r>
          </a:p>
        </p:txBody>
      </p:sp>
    </p:spTree>
    <p:extLst>
      <p:ext uri="{BB962C8B-B14F-4D97-AF65-F5344CB8AC3E}">
        <p14:creationId xmlns:p14="http://schemas.microsoft.com/office/powerpoint/2010/main" val="34006009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subTitle" idx="4294967295"/>
          </p:nvPr>
        </p:nvSpPr>
        <p:spPr>
          <a:xfrm>
            <a:off x="0" y="1321683"/>
            <a:ext cx="8640763" cy="1752600"/>
          </a:xfrm>
        </p:spPr>
        <p:txBody>
          <a:bodyPr>
            <a:normAutofit/>
          </a:bodyPr>
          <a:lstStyle/>
          <a:p>
            <a:pPr marL="0" indent="0" algn="ctr">
              <a:lnSpc>
                <a:spcPct val="80000"/>
              </a:lnSpc>
              <a:buNone/>
            </a:pPr>
            <a:r>
              <a:rPr lang="en-US" sz="3600" dirty="0"/>
              <a:t>Education example from a Portuguese</a:t>
            </a:r>
          </a:p>
          <a:p>
            <a:pPr marL="0" indent="0" algn="ctr">
              <a:lnSpc>
                <a:spcPct val="80000"/>
              </a:lnSpc>
              <a:buNone/>
            </a:pPr>
            <a:r>
              <a:rPr lang="en-US" sz="3600" dirty="0"/>
              <a:t>Mainstream school </a:t>
            </a:r>
          </a:p>
          <a:p>
            <a:pPr marL="0" indent="0" algn="ctr">
              <a:lnSpc>
                <a:spcPct val="80000"/>
              </a:lnSpc>
              <a:buNone/>
            </a:pPr>
            <a:r>
              <a:rPr lang="en-US" sz="2400" dirty="0"/>
              <a:t>(with additional resources for the visual impaired students)</a:t>
            </a:r>
            <a:endParaRPr lang="en-US" sz="3600" dirty="0"/>
          </a:p>
        </p:txBody>
      </p:sp>
    </p:spTree>
    <p:extLst>
      <p:ext uri="{BB962C8B-B14F-4D97-AF65-F5344CB8AC3E}">
        <p14:creationId xmlns:p14="http://schemas.microsoft.com/office/powerpoint/2010/main" val="1803412092"/>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8" name="Picture 6" descr="DSC_0045"/>
          <p:cNvPicPr>
            <a:picLocks noChangeAspect="1" noChangeArrowheads="1"/>
          </p:cNvPicPr>
          <p:nvPr/>
        </p:nvPicPr>
        <p:blipFill>
          <a:blip r:embed="rId2" cstate="screen">
            <a:extLst>
              <a:ext uri="{BEBA8EAE-BF5A-486C-A8C5-ECC9F3942E4B}">
                <a14:imgProps xmlns:a14="http://schemas.microsoft.com/office/drawing/2010/main">
                  <a14:imgLayer r:embed="rId3">
                    <a14:imgEffect>
                      <a14:artisticPencilGrayscale/>
                    </a14:imgEffect>
                  </a14:imgLayer>
                </a14:imgProps>
              </a:ext>
              <a:ext uri="{28A0092B-C50C-407E-A947-70E740481C1C}">
                <a14:useLocalDpi xmlns:a14="http://schemas.microsoft.com/office/drawing/2010/main"/>
              </a:ext>
            </a:extLst>
          </a:blip>
          <a:srcRect/>
          <a:stretch>
            <a:fillRect/>
          </a:stretch>
        </p:blipFill>
        <p:spPr bwMode="auto">
          <a:xfrm>
            <a:off x="323850" y="3284538"/>
            <a:ext cx="4248150" cy="2824162"/>
          </a:xfrm>
          <a:prstGeom prst="rect">
            <a:avLst/>
          </a:prstGeom>
          <a:noFill/>
          <a:extLst>
            <a:ext uri="{909E8E84-426E-40DD-AFC4-6F175D3DCCD1}">
              <a14:hiddenFill xmlns:a14="http://schemas.microsoft.com/office/drawing/2010/main">
                <a:solidFill>
                  <a:srgbClr val="FFFFFF"/>
                </a:solidFill>
              </a14:hiddenFill>
            </a:ext>
          </a:extLst>
        </p:spPr>
      </p:pic>
      <p:pic>
        <p:nvPicPr>
          <p:cNvPr id="59399" name="Picture 7" descr="DSC_0034"/>
          <p:cNvPicPr>
            <a:picLocks noChangeAspect="1" noChangeArrowheads="1"/>
          </p:cNvPicPr>
          <p:nvPr/>
        </p:nvPicPr>
        <p:blipFill>
          <a:blip r:embed="rId4" cstate="screen">
            <a:extLst>
              <a:ext uri="{BEBA8EAE-BF5A-486C-A8C5-ECC9F3942E4B}">
                <a14:imgProps xmlns:a14="http://schemas.microsoft.com/office/drawing/2010/main">
                  <a14:imgLayer r:embed="rId5">
                    <a14:imgEffect>
                      <a14:artisticPencilGrayscale/>
                    </a14:imgEffect>
                  </a14:imgLayer>
                </a14:imgProps>
              </a:ext>
              <a:ext uri="{28A0092B-C50C-407E-A947-70E740481C1C}">
                <a14:useLocalDpi xmlns:a14="http://schemas.microsoft.com/office/drawing/2010/main"/>
              </a:ext>
            </a:extLst>
          </a:blip>
          <a:srcRect/>
          <a:stretch>
            <a:fillRect/>
          </a:stretch>
        </p:blipFill>
        <p:spPr bwMode="auto">
          <a:xfrm>
            <a:off x="4309449" y="1759744"/>
            <a:ext cx="4213225" cy="2936875"/>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p:txBody>
          <a:bodyPr/>
          <a:lstStyle/>
          <a:p>
            <a:r>
              <a:rPr lang="en-US" dirty="0"/>
              <a:t>Social Activities</a:t>
            </a:r>
          </a:p>
        </p:txBody>
      </p:sp>
    </p:spTree>
    <p:extLst>
      <p:ext uri="{BB962C8B-B14F-4D97-AF65-F5344CB8AC3E}">
        <p14:creationId xmlns:p14="http://schemas.microsoft.com/office/powerpoint/2010/main" val="2191844939"/>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normAutofit/>
          </a:bodyPr>
          <a:lstStyle/>
          <a:p>
            <a:r>
              <a:rPr lang="pt-PT" sz="4000"/>
              <a:t/>
            </a:r>
            <a:br>
              <a:rPr lang="pt-PT" sz="4000"/>
            </a:br>
            <a:endParaRPr lang="en-US" sz="4000"/>
          </a:p>
        </p:txBody>
      </p:sp>
      <p:sp>
        <p:nvSpPr>
          <p:cNvPr id="60419" name="Rectangle 3"/>
          <p:cNvSpPr>
            <a:spLocks noGrp="1" noChangeArrowheads="1"/>
          </p:cNvSpPr>
          <p:nvPr>
            <p:ph idx="4294967295"/>
          </p:nvPr>
        </p:nvSpPr>
        <p:spPr>
          <a:xfrm>
            <a:off x="914400" y="1125538"/>
            <a:ext cx="8229600" cy="4857750"/>
          </a:xfrm>
        </p:spPr>
        <p:txBody>
          <a:bodyPr/>
          <a:lstStyle/>
          <a:p>
            <a:pPr>
              <a:buFontTx/>
              <a:buNone/>
            </a:pPr>
            <a:r>
              <a:rPr lang="pt-PT">
                <a:solidFill>
                  <a:srgbClr val="FFFF00"/>
                </a:solidFill>
              </a:rPr>
              <a:t> </a:t>
            </a:r>
          </a:p>
          <a:p>
            <a:pPr>
              <a:buFontTx/>
              <a:buNone/>
            </a:pPr>
            <a:endParaRPr lang="pt-PT">
              <a:solidFill>
                <a:srgbClr val="FFFF00"/>
              </a:solidFill>
            </a:endParaRPr>
          </a:p>
          <a:p>
            <a:pPr>
              <a:buFontTx/>
              <a:buNone/>
            </a:pPr>
            <a:r>
              <a:rPr lang="pt-PT">
                <a:solidFill>
                  <a:srgbClr val="FFFF00"/>
                </a:solidFill>
              </a:rPr>
              <a:t>  </a:t>
            </a:r>
            <a:endParaRPr lang="pt-PT"/>
          </a:p>
          <a:p>
            <a:endParaRPr lang="en-US"/>
          </a:p>
        </p:txBody>
      </p:sp>
      <p:pic>
        <p:nvPicPr>
          <p:cNvPr id="60423" name="Picture 7" descr="DSC_0042"/>
          <p:cNvPicPr>
            <a:picLocks noChangeAspect="1" noChangeArrowheads="1"/>
          </p:cNvPicPr>
          <p:nvPr/>
        </p:nvPicPr>
        <p:blipFill>
          <a:blip r:embed="rId2" cstate="screen">
            <a:extLst>
              <a:ext uri="{BEBA8EAE-BF5A-486C-A8C5-ECC9F3942E4B}">
                <a14:imgProps xmlns:a14="http://schemas.microsoft.com/office/drawing/2010/main">
                  <a14:imgLayer r:embed="rId3">
                    <a14:imgEffect>
                      <a14:artisticPencilSketch/>
                    </a14:imgEffect>
                  </a14:imgLayer>
                </a14:imgProps>
              </a:ext>
              <a:ext uri="{28A0092B-C50C-407E-A947-70E740481C1C}">
                <a14:useLocalDpi xmlns:a14="http://schemas.microsoft.com/office/drawing/2010/main"/>
              </a:ext>
            </a:extLst>
          </a:blip>
          <a:srcRect/>
          <a:stretch>
            <a:fillRect/>
          </a:stretch>
        </p:blipFill>
        <p:spPr bwMode="auto">
          <a:xfrm>
            <a:off x="509207" y="1996122"/>
            <a:ext cx="4224337" cy="2809875"/>
          </a:xfrm>
          <a:prstGeom prst="rect">
            <a:avLst/>
          </a:prstGeom>
          <a:noFill/>
          <a:extLst>
            <a:ext uri="{909E8E84-426E-40DD-AFC4-6F175D3DCCD1}">
              <a14:hiddenFill xmlns:a14="http://schemas.microsoft.com/office/drawing/2010/main">
                <a:solidFill>
                  <a:srgbClr val="FFFFFF"/>
                </a:solidFill>
              </a14:hiddenFill>
            </a:ext>
          </a:extLst>
        </p:spPr>
      </p:pic>
      <p:sp>
        <p:nvSpPr>
          <p:cNvPr id="8" name="Título 1"/>
          <p:cNvSpPr txBox="1">
            <a:spLocks/>
          </p:cNvSpPr>
          <p:nvPr/>
        </p:nvSpPr>
        <p:spPr>
          <a:xfrm>
            <a:off x="1098804" y="518160"/>
            <a:ext cx="7269480" cy="132556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kern="1200" spc="-50" baseline="0">
                <a:solidFill>
                  <a:schemeClr val="tx1"/>
                </a:solidFill>
                <a:latin typeface="+mj-lt"/>
                <a:ea typeface="+mj-ea"/>
                <a:cs typeface="+mj-cs"/>
              </a:defRPr>
            </a:lvl1pPr>
          </a:lstStyle>
          <a:p>
            <a:r>
              <a:rPr lang="pt-PT"/>
              <a:t>Social Activities</a:t>
            </a:r>
            <a:endParaRPr lang="pt-PT" dirty="0"/>
          </a:p>
        </p:txBody>
      </p:sp>
      <p:pic>
        <p:nvPicPr>
          <p:cNvPr id="60422" name="Picture 6" descr="DSC_0055"/>
          <p:cNvPicPr>
            <a:picLocks noChangeAspect="1" noChangeArrowheads="1"/>
          </p:cNvPicPr>
          <p:nvPr/>
        </p:nvPicPr>
        <p:blipFill>
          <a:blip r:embed="rId4" cstate="screen">
            <a:extLst>
              <a:ext uri="{BEBA8EAE-BF5A-486C-A8C5-ECC9F3942E4B}">
                <a14:imgProps xmlns:a14="http://schemas.microsoft.com/office/drawing/2010/main">
                  <a14:imgLayer r:embed="rId5">
                    <a14:imgEffect>
                      <a14:artisticGlass/>
                    </a14:imgEffect>
                  </a14:imgLayer>
                </a14:imgProps>
              </a:ext>
              <a:ext uri="{28A0092B-C50C-407E-A947-70E740481C1C}">
                <a14:useLocalDpi xmlns:a14="http://schemas.microsoft.com/office/drawing/2010/main"/>
              </a:ext>
            </a:extLst>
          </a:blip>
          <a:srcRect/>
          <a:stretch>
            <a:fillRect/>
          </a:stretch>
        </p:blipFill>
        <p:spPr bwMode="auto">
          <a:xfrm>
            <a:off x="4206404" y="3860484"/>
            <a:ext cx="4078288" cy="2711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7185923"/>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8" name="Picture 6" descr="DSC_0108"/>
          <p:cNvPicPr>
            <a:picLocks noChangeAspect="1" noChangeArrowheads="1"/>
          </p:cNvPicPr>
          <p:nvPr/>
        </p:nvPicPr>
        <p:blipFill>
          <a:blip r:embed="rId2" cstate="screen">
            <a:extLst>
              <a:ext uri="{BEBA8EAE-BF5A-486C-A8C5-ECC9F3942E4B}">
                <a14:imgProps xmlns:a14="http://schemas.microsoft.com/office/drawing/2010/main">
                  <a14:imgLayer r:embed="rId3">
                    <a14:imgEffect>
                      <a14:artisticMarker/>
                    </a14:imgEffect>
                  </a14:imgLayer>
                </a14:imgProps>
              </a:ext>
              <a:ext uri="{28A0092B-C50C-407E-A947-70E740481C1C}">
                <a14:useLocalDpi xmlns:a14="http://schemas.microsoft.com/office/drawing/2010/main"/>
              </a:ext>
            </a:extLst>
          </a:blip>
          <a:srcRect/>
          <a:stretch>
            <a:fillRect/>
          </a:stretch>
        </p:blipFill>
        <p:spPr bwMode="auto">
          <a:xfrm>
            <a:off x="1258888" y="2420938"/>
            <a:ext cx="6335712" cy="421322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txBox="1">
            <a:spLocks noChangeArrowheads="1"/>
          </p:cNvSpPr>
          <p:nvPr/>
        </p:nvSpPr>
        <p:spPr>
          <a:xfrm>
            <a:off x="2220577" y="638831"/>
            <a:ext cx="6376668" cy="1008062"/>
          </a:xfrm>
          <a:prstGeom prst="rect">
            <a:avLst/>
          </a:prstGeom>
        </p:spPr>
        <p:txBody>
          <a:bodyPr vert="horz" lIns="91440" tIns="45720" rIns="91440" bIns="45720" rtlCol="0">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pPr>
              <a:buFontTx/>
              <a:buNone/>
            </a:pPr>
            <a:r>
              <a:rPr lang="en-US" sz="2400" dirty="0">
                <a:solidFill>
                  <a:srgbClr val="FFFF00"/>
                </a:solidFill>
              </a:rPr>
              <a:t>Daily Living Activities… learning by play</a:t>
            </a:r>
            <a:endParaRPr lang="en-US" sz="2400" dirty="0"/>
          </a:p>
          <a:p>
            <a:endParaRPr lang="en-US" dirty="0"/>
          </a:p>
        </p:txBody>
      </p:sp>
    </p:spTree>
    <p:extLst>
      <p:ext uri="{BB962C8B-B14F-4D97-AF65-F5344CB8AC3E}">
        <p14:creationId xmlns:p14="http://schemas.microsoft.com/office/powerpoint/2010/main" val="2493502740"/>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Picture 6" descr="DSC_0126"/>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31763" y="3476625"/>
            <a:ext cx="4511675" cy="3000375"/>
          </a:xfrm>
          <a:prstGeom prst="rect">
            <a:avLst/>
          </a:prstGeom>
          <a:noFill/>
          <a:extLst>
            <a:ext uri="{909E8E84-426E-40DD-AFC4-6F175D3DCCD1}">
              <a14:hiddenFill xmlns:a14="http://schemas.microsoft.com/office/drawing/2010/main">
                <a:solidFill>
                  <a:srgbClr val="FFFFFF"/>
                </a:solidFill>
              </a14:hiddenFill>
            </a:ext>
          </a:extLst>
        </p:spPr>
      </p:pic>
      <p:pic>
        <p:nvPicPr>
          <p:cNvPr id="39943" name="Picture 7" descr="DSC_0127"/>
          <p:cNvPicPr>
            <a:picLocks noChangeAspect="1" noChangeArrowheads="1"/>
          </p:cNvPicPr>
          <p:nvPr/>
        </p:nvPicPr>
        <p:blipFill>
          <a:blip r:embed="rId3" cstate="screen">
            <a:extLst>
              <a:ext uri="{BEBA8EAE-BF5A-486C-A8C5-ECC9F3942E4B}">
                <a14:imgProps xmlns:a14="http://schemas.microsoft.com/office/drawing/2010/main">
                  <a14:imgLayer r:embed="rId4">
                    <a14:imgEffect>
                      <a14:artisticPencilSketch/>
                    </a14:imgEffect>
                  </a14:imgLayer>
                </a14:imgProps>
              </a:ext>
              <a:ext uri="{28A0092B-C50C-407E-A947-70E740481C1C}">
                <a14:useLocalDpi xmlns:a14="http://schemas.microsoft.com/office/drawing/2010/main"/>
              </a:ext>
            </a:extLst>
          </a:blip>
          <a:srcRect/>
          <a:stretch>
            <a:fillRect/>
          </a:stretch>
        </p:blipFill>
        <p:spPr bwMode="auto">
          <a:xfrm>
            <a:off x="5148263" y="3429000"/>
            <a:ext cx="3933825" cy="304641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txBox="1">
            <a:spLocks noChangeArrowheads="1"/>
          </p:cNvSpPr>
          <p:nvPr/>
        </p:nvSpPr>
        <p:spPr>
          <a:xfrm>
            <a:off x="2220577" y="638831"/>
            <a:ext cx="6376668" cy="1008062"/>
          </a:xfrm>
          <a:prstGeom prst="rect">
            <a:avLst/>
          </a:prstGeom>
        </p:spPr>
        <p:txBody>
          <a:bodyPr vert="horz" lIns="91440" tIns="45720" rIns="91440" bIns="45720" rtlCol="0">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pPr>
              <a:buFontTx/>
              <a:buNone/>
            </a:pPr>
            <a:r>
              <a:rPr lang="en-US" sz="2400" dirty="0">
                <a:solidFill>
                  <a:srgbClr val="FFFF00"/>
                </a:solidFill>
              </a:rPr>
              <a:t>Daily Living Activities… learning by play</a:t>
            </a:r>
            <a:endParaRPr lang="en-US" sz="2400" dirty="0"/>
          </a:p>
          <a:p>
            <a:endParaRPr lang="en-US" dirty="0"/>
          </a:p>
        </p:txBody>
      </p:sp>
    </p:spTree>
    <p:extLst>
      <p:ext uri="{BB962C8B-B14F-4D97-AF65-F5344CB8AC3E}">
        <p14:creationId xmlns:p14="http://schemas.microsoft.com/office/powerpoint/2010/main" val="386393937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a:t>Vision: Eye in motion</a:t>
            </a:r>
          </a:p>
        </p:txBody>
      </p:sp>
      <p:sp>
        <p:nvSpPr>
          <p:cNvPr id="3" name="Tijdelijke aanduiding voor inhoud 2"/>
          <p:cNvSpPr>
            <a:spLocks noGrp="1"/>
          </p:cNvSpPr>
          <p:nvPr>
            <p:ph sz="half" idx="1"/>
          </p:nvPr>
        </p:nvSpPr>
        <p:spPr/>
        <p:txBody>
          <a:bodyPr/>
          <a:lstStyle/>
          <a:p>
            <a:endParaRPr lang="nl-NL"/>
          </a:p>
        </p:txBody>
      </p:sp>
    </p:spTree>
    <p:extLst>
      <p:ext uri="{BB962C8B-B14F-4D97-AF65-F5344CB8AC3E}">
        <p14:creationId xmlns:p14="http://schemas.microsoft.com/office/powerpoint/2010/main" val="237521499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normAutofit/>
          </a:bodyPr>
          <a:lstStyle/>
          <a:p>
            <a:r>
              <a:rPr lang="pt-PT" sz="4000"/>
              <a:t/>
            </a:r>
            <a:br>
              <a:rPr lang="pt-PT" sz="4000"/>
            </a:br>
            <a:endParaRPr lang="en-US" sz="4000"/>
          </a:p>
        </p:txBody>
      </p:sp>
      <p:pic>
        <p:nvPicPr>
          <p:cNvPr id="40966" name="Picture 6" descr="DSC_0139"/>
          <p:cNvPicPr>
            <a:picLocks noChangeAspect="1" noChangeArrowheads="1"/>
          </p:cNvPicPr>
          <p:nvPr/>
        </p:nvPicPr>
        <p:blipFill>
          <a:blip r:embed="rId2" cstate="screen">
            <a:extLst>
              <a:ext uri="{BEBA8EAE-BF5A-486C-A8C5-ECC9F3942E4B}">
                <a14:imgProps xmlns:a14="http://schemas.microsoft.com/office/drawing/2010/main">
                  <a14:imgLayer r:embed="rId3">
                    <a14:imgEffect>
                      <a14:artisticPencilSketch/>
                    </a14:imgEffect>
                  </a14:imgLayer>
                </a14:imgProps>
              </a:ext>
              <a:ext uri="{28A0092B-C50C-407E-A947-70E740481C1C}">
                <a14:useLocalDpi xmlns:a14="http://schemas.microsoft.com/office/drawing/2010/main"/>
              </a:ext>
            </a:extLst>
          </a:blip>
          <a:srcRect/>
          <a:stretch>
            <a:fillRect/>
          </a:stretch>
        </p:blipFill>
        <p:spPr bwMode="auto">
          <a:xfrm>
            <a:off x="250825" y="3171825"/>
            <a:ext cx="4681538" cy="3113088"/>
          </a:xfrm>
          <a:prstGeom prst="rect">
            <a:avLst/>
          </a:prstGeom>
          <a:noFill/>
          <a:extLst>
            <a:ext uri="{909E8E84-426E-40DD-AFC4-6F175D3DCCD1}">
              <a14:hiddenFill xmlns:a14="http://schemas.microsoft.com/office/drawing/2010/main">
                <a:solidFill>
                  <a:srgbClr val="FFFFFF"/>
                </a:solidFill>
              </a14:hiddenFill>
            </a:ext>
          </a:extLst>
        </p:spPr>
      </p:pic>
      <p:pic>
        <p:nvPicPr>
          <p:cNvPr id="40967" name="Picture 7" descr="DSC_014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48263" y="2492375"/>
            <a:ext cx="3937000" cy="382111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txBox="1">
            <a:spLocks noChangeArrowheads="1"/>
          </p:cNvSpPr>
          <p:nvPr/>
        </p:nvSpPr>
        <p:spPr>
          <a:xfrm>
            <a:off x="2220577" y="638831"/>
            <a:ext cx="6376668" cy="1008062"/>
          </a:xfrm>
          <a:prstGeom prst="rect">
            <a:avLst/>
          </a:prstGeom>
        </p:spPr>
        <p:txBody>
          <a:bodyPr vert="horz" lIns="91440" tIns="45720" rIns="91440" bIns="45720" rtlCol="0">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pPr>
              <a:buFontTx/>
              <a:buNone/>
            </a:pPr>
            <a:r>
              <a:rPr lang="en-US" sz="2400" dirty="0">
                <a:solidFill>
                  <a:srgbClr val="FFFF00"/>
                </a:solidFill>
              </a:rPr>
              <a:t>Daily Living Activities… learning by play</a:t>
            </a:r>
            <a:endParaRPr lang="en-US" sz="2400" dirty="0"/>
          </a:p>
          <a:p>
            <a:endParaRPr lang="en-US" dirty="0"/>
          </a:p>
        </p:txBody>
      </p:sp>
    </p:spTree>
    <p:extLst>
      <p:ext uri="{BB962C8B-B14F-4D97-AF65-F5344CB8AC3E}">
        <p14:creationId xmlns:p14="http://schemas.microsoft.com/office/powerpoint/2010/main" val="1445294064"/>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92" name="Picture 8" descr="DSC_0075"/>
          <p:cNvPicPr>
            <a:picLocks noChangeAspect="1" noChangeArrowheads="1"/>
          </p:cNvPicPr>
          <p:nvPr/>
        </p:nvPicPr>
        <p:blipFill>
          <a:blip r:embed="rId2" cstate="screen">
            <a:extLst>
              <a:ext uri="{BEBA8EAE-BF5A-486C-A8C5-ECC9F3942E4B}">
                <a14:imgProps xmlns:a14="http://schemas.microsoft.com/office/drawing/2010/main">
                  <a14:imgLayer r:embed="rId3">
                    <a14:imgEffect>
                      <a14:artisticMarker/>
                    </a14:imgEffect>
                  </a14:imgLayer>
                </a14:imgProps>
              </a:ext>
              <a:ext uri="{28A0092B-C50C-407E-A947-70E740481C1C}">
                <a14:useLocalDpi xmlns:a14="http://schemas.microsoft.com/office/drawing/2010/main"/>
              </a:ext>
            </a:extLst>
          </a:blip>
          <a:srcRect/>
          <a:stretch>
            <a:fillRect/>
          </a:stretch>
        </p:blipFill>
        <p:spPr bwMode="auto">
          <a:xfrm>
            <a:off x="395288" y="2060575"/>
            <a:ext cx="4249737" cy="2825750"/>
          </a:xfrm>
          <a:prstGeom prst="rect">
            <a:avLst/>
          </a:prstGeom>
          <a:noFill/>
          <a:extLst>
            <a:ext uri="{909E8E84-426E-40DD-AFC4-6F175D3DCCD1}">
              <a14:hiddenFill xmlns:a14="http://schemas.microsoft.com/office/drawing/2010/main">
                <a:solidFill>
                  <a:srgbClr val="FFFFFF"/>
                </a:solidFill>
              </a14:hiddenFill>
            </a:ext>
          </a:extLst>
        </p:spPr>
      </p:pic>
      <p:pic>
        <p:nvPicPr>
          <p:cNvPr id="41993" name="Picture 9" descr="DSC_0081"/>
          <p:cNvPicPr>
            <a:picLocks noChangeAspect="1" noChangeArrowheads="1"/>
          </p:cNvPicPr>
          <p:nvPr/>
        </p:nvPicPr>
        <p:blipFill>
          <a:blip r:embed="rId4" cstate="screen">
            <a:extLst>
              <a:ext uri="{BEBA8EAE-BF5A-486C-A8C5-ECC9F3942E4B}">
                <a14:imgProps xmlns:a14="http://schemas.microsoft.com/office/drawing/2010/main">
                  <a14:imgLayer r:embed="rId5">
                    <a14:imgEffect>
                      <a14:artisticMarker/>
                    </a14:imgEffect>
                  </a14:imgLayer>
                </a14:imgProps>
              </a:ext>
              <a:ext uri="{28A0092B-C50C-407E-A947-70E740481C1C}">
                <a14:useLocalDpi xmlns:a14="http://schemas.microsoft.com/office/drawing/2010/main"/>
              </a:ext>
            </a:extLst>
          </a:blip>
          <a:srcRect/>
          <a:stretch>
            <a:fillRect/>
          </a:stretch>
        </p:blipFill>
        <p:spPr bwMode="auto">
          <a:xfrm>
            <a:off x="4848225" y="3716338"/>
            <a:ext cx="4295775" cy="2855912"/>
          </a:xfrm>
          <a:prstGeom prst="rect">
            <a:avLst/>
          </a:prstGeom>
          <a:noFill/>
          <a:extLst>
            <a:ext uri="{909E8E84-426E-40DD-AFC4-6F175D3DCCD1}">
              <a14:hiddenFill xmlns:a14="http://schemas.microsoft.com/office/drawing/2010/main">
                <a:solidFill>
                  <a:srgbClr val="FFFFFF"/>
                </a:solidFill>
              </a14:hiddenFill>
            </a:ext>
          </a:extLst>
        </p:spPr>
      </p:pic>
      <p:sp>
        <p:nvSpPr>
          <p:cNvPr id="41995" name="Text Box 11"/>
          <p:cNvSpPr txBox="1">
            <a:spLocks noChangeArrowheads="1"/>
          </p:cNvSpPr>
          <p:nvPr/>
        </p:nvSpPr>
        <p:spPr bwMode="auto">
          <a:xfrm>
            <a:off x="611188" y="5516563"/>
            <a:ext cx="36734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PT">
                <a:solidFill>
                  <a:schemeClr val="bg1"/>
                </a:solidFill>
              </a:rPr>
              <a:t>Autonomia na refeição</a:t>
            </a:r>
            <a:endParaRPr lang="en-US">
              <a:solidFill>
                <a:schemeClr val="bg1"/>
              </a:solidFill>
            </a:endParaRPr>
          </a:p>
        </p:txBody>
      </p:sp>
      <p:sp>
        <p:nvSpPr>
          <p:cNvPr id="9" name="Rectangle 3"/>
          <p:cNvSpPr txBox="1">
            <a:spLocks noChangeArrowheads="1"/>
          </p:cNvSpPr>
          <p:nvPr/>
        </p:nvSpPr>
        <p:spPr>
          <a:xfrm>
            <a:off x="3059563" y="619977"/>
            <a:ext cx="6376668" cy="1008062"/>
          </a:xfrm>
          <a:prstGeom prst="rect">
            <a:avLst/>
          </a:prstGeom>
        </p:spPr>
        <p:txBody>
          <a:bodyPr vert="horz" lIns="91440" tIns="45720" rIns="91440" bIns="45720" rtlCol="0">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pPr>
              <a:buFontTx/>
              <a:buNone/>
            </a:pPr>
            <a:r>
              <a:rPr lang="en-US" sz="2400" dirty="0">
                <a:solidFill>
                  <a:srgbClr val="FFFF00"/>
                </a:solidFill>
              </a:rPr>
              <a:t>Daily Living Activities… In Context</a:t>
            </a:r>
            <a:endParaRPr lang="en-US" sz="2400" dirty="0"/>
          </a:p>
          <a:p>
            <a:endParaRPr lang="en-US" dirty="0"/>
          </a:p>
        </p:txBody>
      </p:sp>
    </p:spTree>
    <p:extLst>
      <p:ext uri="{BB962C8B-B14F-4D97-AF65-F5344CB8AC3E}">
        <p14:creationId xmlns:p14="http://schemas.microsoft.com/office/powerpoint/2010/main" val="3593117197"/>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normAutofit/>
          </a:bodyPr>
          <a:lstStyle/>
          <a:p>
            <a:r>
              <a:rPr lang="pt-PT" sz="4000"/>
              <a:t/>
            </a:r>
            <a:br>
              <a:rPr lang="pt-PT" sz="4000"/>
            </a:br>
            <a:endParaRPr lang="en-US" sz="4000"/>
          </a:p>
        </p:txBody>
      </p:sp>
      <p:pic>
        <p:nvPicPr>
          <p:cNvPr id="44039" name="Picture 7" descr="DSC_0091"/>
          <p:cNvPicPr>
            <a:picLocks noChangeAspect="1" noChangeArrowheads="1"/>
          </p:cNvPicPr>
          <p:nvPr/>
        </p:nvPicPr>
        <p:blipFill>
          <a:blip r:embed="rId2" cstate="screen">
            <a:extLst>
              <a:ext uri="{BEBA8EAE-BF5A-486C-A8C5-ECC9F3942E4B}">
                <a14:imgProps xmlns:a14="http://schemas.microsoft.com/office/drawing/2010/main">
                  <a14:imgLayer r:embed="rId3">
                    <a14:imgEffect>
                      <a14:artisticMarker/>
                    </a14:imgEffect>
                  </a14:imgLayer>
                </a14:imgProps>
              </a:ext>
              <a:ext uri="{28A0092B-C50C-407E-A947-70E740481C1C}">
                <a14:useLocalDpi xmlns:a14="http://schemas.microsoft.com/office/drawing/2010/main"/>
              </a:ext>
            </a:extLst>
          </a:blip>
          <a:srcRect/>
          <a:stretch>
            <a:fillRect/>
          </a:stretch>
        </p:blipFill>
        <p:spPr bwMode="auto">
          <a:xfrm>
            <a:off x="179388" y="2060575"/>
            <a:ext cx="4464050" cy="2968625"/>
          </a:xfrm>
          <a:prstGeom prst="rect">
            <a:avLst/>
          </a:prstGeom>
          <a:noFill/>
          <a:extLst>
            <a:ext uri="{909E8E84-426E-40DD-AFC4-6F175D3DCCD1}">
              <a14:hiddenFill xmlns:a14="http://schemas.microsoft.com/office/drawing/2010/main">
                <a:solidFill>
                  <a:srgbClr val="FFFFFF"/>
                </a:solidFill>
              </a14:hiddenFill>
            </a:ext>
          </a:extLst>
        </p:spPr>
      </p:pic>
      <p:pic>
        <p:nvPicPr>
          <p:cNvPr id="44038" name="Picture 6" descr="DSC_0083"/>
          <p:cNvPicPr>
            <a:picLocks noChangeAspect="1" noChangeArrowheads="1"/>
          </p:cNvPicPr>
          <p:nvPr/>
        </p:nvPicPr>
        <p:blipFill>
          <a:blip r:embed="rId4" cstate="screen">
            <a:extLst>
              <a:ext uri="{BEBA8EAE-BF5A-486C-A8C5-ECC9F3942E4B}">
                <a14:imgProps xmlns:a14="http://schemas.microsoft.com/office/drawing/2010/main">
                  <a14:imgLayer r:embed="rId5">
                    <a14:imgEffect>
                      <a14:artisticMarker/>
                    </a14:imgEffect>
                  </a14:imgLayer>
                </a14:imgProps>
              </a:ext>
              <a:ext uri="{28A0092B-C50C-407E-A947-70E740481C1C}">
                <a14:useLocalDpi xmlns:a14="http://schemas.microsoft.com/office/drawing/2010/main"/>
              </a:ext>
            </a:extLst>
          </a:blip>
          <a:srcRect/>
          <a:stretch>
            <a:fillRect/>
          </a:stretch>
        </p:blipFill>
        <p:spPr bwMode="auto">
          <a:xfrm>
            <a:off x="4464050" y="3500438"/>
            <a:ext cx="4572000" cy="30416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txBox="1">
            <a:spLocks noChangeArrowheads="1"/>
          </p:cNvSpPr>
          <p:nvPr/>
        </p:nvSpPr>
        <p:spPr>
          <a:xfrm>
            <a:off x="3059563" y="619977"/>
            <a:ext cx="6376668" cy="1008062"/>
          </a:xfrm>
          <a:prstGeom prst="rect">
            <a:avLst/>
          </a:prstGeom>
        </p:spPr>
        <p:txBody>
          <a:bodyPr vert="horz" lIns="91440" tIns="45720" rIns="91440" bIns="45720" rtlCol="0">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pPr>
              <a:buFontTx/>
              <a:buNone/>
            </a:pPr>
            <a:r>
              <a:rPr lang="en-US" sz="2400" dirty="0">
                <a:solidFill>
                  <a:srgbClr val="FFFF00"/>
                </a:solidFill>
              </a:rPr>
              <a:t>Daily Living Activities… In Context</a:t>
            </a:r>
            <a:endParaRPr lang="en-US" sz="2400" dirty="0"/>
          </a:p>
          <a:p>
            <a:endParaRPr lang="en-US" dirty="0"/>
          </a:p>
        </p:txBody>
      </p:sp>
    </p:spTree>
    <p:extLst>
      <p:ext uri="{BB962C8B-B14F-4D97-AF65-F5344CB8AC3E}">
        <p14:creationId xmlns:p14="http://schemas.microsoft.com/office/powerpoint/2010/main" val="1047777445"/>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normAutofit/>
          </a:bodyPr>
          <a:lstStyle/>
          <a:p>
            <a:r>
              <a:rPr lang="pt-PT" sz="4000"/>
              <a:t/>
            </a:r>
            <a:br>
              <a:rPr lang="pt-PT" sz="4000"/>
            </a:br>
            <a:endParaRPr lang="en-US" sz="4000"/>
          </a:p>
        </p:txBody>
      </p:sp>
      <p:pic>
        <p:nvPicPr>
          <p:cNvPr id="61450" name="Picture 10" descr="DSC_0122"/>
          <p:cNvPicPr>
            <a:picLocks noChangeAspect="1" noChangeArrowheads="1"/>
          </p:cNvPicPr>
          <p:nvPr/>
        </p:nvPicPr>
        <p:blipFill>
          <a:blip r:embed="rId2" cstate="screen">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a:ext>
            </a:extLst>
          </a:blip>
          <a:srcRect/>
          <a:stretch>
            <a:fillRect/>
          </a:stretch>
        </p:blipFill>
        <p:spPr bwMode="auto">
          <a:xfrm>
            <a:off x="468313" y="1314630"/>
            <a:ext cx="3816350" cy="2536825"/>
          </a:xfrm>
          <a:prstGeom prst="rect">
            <a:avLst/>
          </a:prstGeom>
          <a:noFill/>
          <a:extLst>
            <a:ext uri="{909E8E84-426E-40DD-AFC4-6F175D3DCCD1}">
              <a14:hiddenFill xmlns:a14="http://schemas.microsoft.com/office/drawing/2010/main">
                <a:solidFill>
                  <a:srgbClr val="FFFFFF"/>
                </a:solidFill>
              </a14:hiddenFill>
            </a:ext>
          </a:extLst>
        </p:spPr>
      </p:pic>
      <p:pic>
        <p:nvPicPr>
          <p:cNvPr id="61451" name="Picture 11" descr="DSC_0111"/>
          <p:cNvPicPr>
            <a:picLocks noChangeAspect="1" noChangeArrowheads="1"/>
          </p:cNvPicPr>
          <p:nvPr/>
        </p:nvPicPr>
        <p:blipFill>
          <a:blip r:embed="rId4" cstate="screen">
            <a:extLst>
              <a:ext uri="{BEBA8EAE-BF5A-486C-A8C5-ECC9F3942E4B}">
                <a14:imgProps xmlns:a14="http://schemas.microsoft.com/office/drawing/2010/main">
                  <a14:imgLayer r:embed="rId5">
                    <a14:imgEffect>
                      <a14:artisticMarker/>
                    </a14:imgEffect>
                  </a14:imgLayer>
                </a14:imgProps>
              </a:ext>
              <a:ext uri="{28A0092B-C50C-407E-A947-70E740481C1C}">
                <a14:useLocalDpi xmlns:a14="http://schemas.microsoft.com/office/drawing/2010/main"/>
              </a:ext>
            </a:extLst>
          </a:blip>
          <a:srcRect/>
          <a:stretch>
            <a:fillRect/>
          </a:stretch>
        </p:blipFill>
        <p:spPr bwMode="auto">
          <a:xfrm>
            <a:off x="395288" y="4076700"/>
            <a:ext cx="3889375" cy="2586038"/>
          </a:xfrm>
          <a:prstGeom prst="rect">
            <a:avLst/>
          </a:prstGeom>
          <a:noFill/>
          <a:extLst>
            <a:ext uri="{909E8E84-426E-40DD-AFC4-6F175D3DCCD1}">
              <a14:hiddenFill xmlns:a14="http://schemas.microsoft.com/office/drawing/2010/main">
                <a:solidFill>
                  <a:srgbClr val="FFFFFF"/>
                </a:solidFill>
              </a14:hiddenFill>
            </a:ext>
          </a:extLst>
        </p:spPr>
      </p:pic>
      <p:pic>
        <p:nvPicPr>
          <p:cNvPr id="61452" name="Picture 12" descr="DSC_0110"/>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4873658" y="4060825"/>
            <a:ext cx="3443255" cy="2586038"/>
          </a:xfrm>
          <a:prstGeom prst="rect">
            <a:avLst/>
          </a:prstGeom>
          <a:noFill/>
          <a:extLst>
            <a:ext uri="{909E8E84-426E-40DD-AFC4-6F175D3DCCD1}">
              <a14:hiddenFill xmlns:a14="http://schemas.microsoft.com/office/drawing/2010/main">
                <a:solidFill>
                  <a:srgbClr val="FFFFFF"/>
                </a:solidFill>
              </a14:hiddenFill>
            </a:ext>
          </a:extLst>
        </p:spPr>
      </p:pic>
      <p:sp>
        <p:nvSpPr>
          <p:cNvPr id="61453" name="Text Box 13"/>
          <p:cNvSpPr txBox="1">
            <a:spLocks noChangeArrowheads="1"/>
          </p:cNvSpPr>
          <p:nvPr/>
        </p:nvSpPr>
        <p:spPr bwMode="auto">
          <a:xfrm>
            <a:off x="4643438" y="2924175"/>
            <a:ext cx="36734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PT">
                <a:solidFill>
                  <a:schemeClr val="bg1"/>
                </a:solidFill>
              </a:rPr>
              <a:t>Autonomia na refeição</a:t>
            </a:r>
            <a:endParaRPr lang="en-US">
              <a:solidFill>
                <a:schemeClr val="bg1"/>
              </a:solidFill>
            </a:endParaRPr>
          </a:p>
        </p:txBody>
      </p:sp>
      <p:sp>
        <p:nvSpPr>
          <p:cNvPr id="9" name="Rectangle 3"/>
          <p:cNvSpPr txBox="1">
            <a:spLocks noChangeArrowheads="1"/>
          </p:cNvSpPr>
          <p:nvPr/>
        </p:nvSpPr>
        <p:spPr>
          <a:xfrm>
            <a:off x="3059563" y="619977"/>
            <a:ext cx="6376668" cy="1008062"/>
          </a:xfrm>
          <a:prstGeom prst="rect">
            <a:avLst/>
          </a:prstGeom>
        </p:spPr>
        <p:txBody>
          <a:bodyPr vert="horz" lIns="91440" tIns="45720" rIns="91440" bIns="45720" rtlCol="0">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pPr>
              <a:buFontTx/>
              <a:buNone/>
            </a:pPr>
            <a:r>
              <a:rPr lang="en-US" sz="2400" dirty="0">
                <a:solidFill>
                  <a:srgbClr val="FFFF00"/>
                </a:solidFill>
              </a:rPr>
              <a:t>Daily Living Activities… In Context</a:t>
            </a:r>
            <a:endParaRPr lang="en-US" sz="2400" dirty="0"/>
          </a:p>
          <a:p>
            <a:endParaRPr lang="en-US" dirty="0"/>
          </a:p>
        </p:txBody>
      </p:sp>
    </p:spTree>
    <p:extLst>
      <p:ext uri="{BB962C8B-B14F-4D97-AF65-F5344CB8AC3E}">
        <p14:creationId xmlns:p14="http://schemas.microsoft.com/office/powerpoint/2010/main" val="1490812859"/>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normAutofit/>
          </a:bodyPr>
          <a:lstStyle/>
          <a:p>
            <a:r>
              <a:rPr lang="pt-PT" sz="4000"/>
              <a:t/>
            </a:r>
            <a:br>
              <a:rPr lang="pt-PT" sz="4000"/>
            </a:br>
            <a:endParaRPr lang="en-US" sz="4000"/>
          </a:p>
        </p:txBody>
      </p:sp>
      <p:pic>
        <p:nvPicPr>
          <p:cNvPr id="62472" name="Picture 8" descr="DSC_0100"/>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07950" y="2026763"/>
            <a:ext cx="4105831" cy="2810350"/>
          </a:xfrm>
          <a:prstGeom prst="rect">
            <a:avLst/>
          </a:prstGeom>
          <a:noFill/>
          <a:extLst>
            <a:ext uri="{909E8E84-426E-40DD-AFC4-6F175D3DCCD1}">
              <a14:hiddenFill xmlns:a14="http://schemas.microsoft.com/office/drawing/2010/main">
                <a:solidFill>
                  <a:srgbClr val="FFFFFF"/>
                </a:solidFill>
              </a14:hiddenFill>
            </a:ext>
          </a:extLst>
        </p:spPr>
      </p:pic>
      <p:pic>
        <p:nvPicPr>
          <p:cNvPr id="62475" name="Picture 11" descr="DSC_0106"/>
          <p:cNvPicPr>
            <a:picLocks noChangeAspect="1" noChangeArrowheads="1"/>
          </p:cNvPicPr>
          <p:nvPr/>
        </p:nvPicPr>
        <p:blipFill>
          <a:blip r:embed="rId3" cstate="screen">
            <a:extLst>
              <a:ext uri="{BEBA8EAE-BF5A-486C-A8C5-ECC9F3942E4B}">
                <a14:imgProps xmlns:a14="http://schemas.microsoft.com/office/drawing/2010/main">
                  <a14:imgLayer r:embed="rId4">
                    <a14:imgEffect>
                      <a14:artisticMarker/>
                    </a14:imgEffect>
                  </a14:imgLayer>
                </a14:imgProps>
              </a:ext>
              <a:ext uri="{28A0092B-C50C-407E-A947-70E740481C1C}">
                <a14:useLocalDpi xmlns:a14="http://schemas.microsoft.com/office/drawing/2010/main"/>
              </a:ext>
            </a:extLst>
          </a:blip>
          <a:srcRect/>
          <a:stretch>
            <a:fillRect/>
          </a:stretch>
        </p:blipFill>
        <p:spPr bwMode="auto">
          <a:xfrm>
            <a:off x="4559300" y="3500438"/>
            <a:ext cx="4584700" cy="304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txBox="1">
            <a:spLocks noChangeArrowheads="1"/>
          </p:cNvSpPr>
          <p:nvPr/>
        </p:nvSpPr>
        <p:spPr>
          <a:xfrm>
            <a:off x="3059563" y="619977"/>
            <a:ext cx="6376668" cy="1008062"/>
          </a:xfrm>
          <a:prstGeom prst="rect">
            <a:avLst/>
          </a:prstGeom>
        </p:spPr>
        <p:txBody>
          <a:bodyPr vert="horz" lIns="91440" tIns="45720" rIns="91440" bIns="45720" rtlCol="0">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pPr>
              <a:buFontTx/>
              <a:buNone/>
            </a:pPr>
            <a:r>
              <a:rPr lang="en-US" sz="2400" dirty="0">
                <a:solidFill>
                  <a:srgbClr val="FFFF00"/>
                </a:solidFill>
              </a:rPr>
              <a:t>Daily Living Activities… In Context</a:t>
            </a:r>
            <a:endParaRPr lang="en-US" sz="2400" dirty="0"/>
          </a:p>
          <a:p>
            <a:endParaRPr lang="en-US" dirty="0"/>
          </a:p>
        </p:txBody>
      </p:sp>
    </p:spTree>
    <p:extLst>
      <p:ext uri="{BB962C8B-B14F-4D97-AF65-F5344CB8AC3E}">
        <p14:creationId xmlns:p14="http://schemas.microsoft.com/office/powerpoint/2010/main" val="203768445"/>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70" name="Picture 10" descr="DSC_003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35600" y="1773238"/>
            <a:ext cx="3271838" cy="4921250"/>
          </a:xfrm>
          <a:prstGeom prst="rect">
            <a:avLst/>
          </a:prstGeom>
          <a:noFill/>
          <a:extLst>
            <a:ext uri="{909E8E84-426E-40DD-AFC4-6F175D3DCCD1}">
              <a14:hiddenFill xmlns:a14="http://schemas.microsoft.com/office/drawing/2010/main">
                <a:solidFill>
                  <a:srgbClr val="FFFFFF"/>
                </a:solidFill>
              </a14:hiddenFill>
            </a:ext>
          </a:extLst>
        </p:spPr>
      </p:pic>
      <p:pic>
        <p:nvPicPr>
          <p:cNvPr id="15371" name="Picture 11" descr="DSC_003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8313" y="3500438"/>
            <a:ext cx="4608512" cy="306546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p:cNvSpPr txBox="1">
            <a:spLocks noChangeArrowheads="1"/>
          </p:cNvSpPr>
          <p:nvPr/>
        </p:nvSpPr>
        <p:spPr>
          <a:xfrm>
            <a:off x="2545237" y="908051"/>
            <a:ext cx="5967168" cy="1008062"/>
          </a:xfrm>
          <a:prstGeom prst="rect">
            <a:avLst/>
          </a:prstGeom>
        </p:spPr>
        <p:txBody>
          <a:bodyPr vert="horz" lIns="91440" tIns="45720" rIns="91440" bIns="45720" rtlCol="0">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pPr>
              <a:buFontTx/>
              <a:buNone/>
            </a:pPr>
            <a:r>
              <a:rPr lang="en-US" sz="2400" dirty="0">
                <a:solidFill>
                  <a:srgbClr val="FFFF00"/>
                </a:solidFill>
              </a:rPr>
              <a:t>Before Reading… know the world</a:t>
            </a:r>
            <a:endParaRPr lang="en-US" sz="2400" dirty="0"/>
          </a:p>
          <a:p>
            <a:endParaRPr lang="en-US" dirty="0"/>
          </a:p>
        </p:txBody>
      </p:sp>
    </p:spTree>
    <p:extLst>
      <p:ext uri="{BB962C8B-B14F-4D97-AF65-F5344CB8AC3E}">
        <p14:creationId xmlns:p14="http://schemas.microsoft.com/office/powerpoint/2010/main" val="4105782068"/>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normAutofit/>
          </a:bodyPr>
          <a:lstStyle/>
          <a:p>
            <a:r>
              <a:rPr lang="pt-PT" sz="4000"/>
              <a:t/>
            </a:r>
            <a:br>
              <a:rPr lang="pt-PT" sz="4000"/>
            </a:br>
            <a:endParaRPr lang="en-US" sz="4000"/>
          </a:p>
        </p:txBody>
      </p:sp>
      <p:pic>
        <p:nvPicPr>
          <p:cNvPr id="27657" name="Picture 9" descr="DSC_002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23850" y="3363913"/>
            <a:ext cx="4103688" cy="2728912"/>
          </a:xfrm>
          <a:prstGeom prst="rect">
            <a:avLst/>
          </a:prstGeom>
          <a:noFill/>
          <a:extLst>
            <a:ext uri="{909E8E84-426E-40DD-AFC4-6F175D3DCCD1}">
              <a14:hiddenFill xmlns:a14="http://schemas.microsoft.com/office/drawing/2010/main">
                <a:solidFill>
                  <a:srgbClr val="FFFFFF"/>
                </a:solidFill>
              </a14:hiddenFill>
            </a:ext>
          </a:extLst>
        </p:spPr>
      </p:pic>
      <p:pic>
        <p:nvPicPr>
          <p:cNvPr id="27658" name="Picture 10" descr="DSC_003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87900" y="3406775"/>
            <a:ext cx="4151313" cy="275907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p:cNvSpPr txBox="1">
            <a:spLocks noChangeArrowheads="1"/>
          </p:cNvSpPr>
          <p:nvPr/>
        </p:nvSpPr>
        <p:spPr>
          <a:xfrm>
            <a:off x="2545237" y="908051"/>
            <a:ext cx="5967168" cy="1008062"/>
          </a:xfrm>
          <a:prstGeom prst="rect">
            <a:avLst/>
          </a:prstGeom>
        </p:spPr>
        <p:txBody>
          <a:bodyPr vert="horz" lIns="91440" tIns="45720" rIns="91440" bIns="45720" rtlCol="0">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pPr>
              <a:buFontTx/>
              <a:buNone/>
            </a:pPr>
            <a:r>
              <a:rPr lang="en-US" sz="2400" dirty="0">
                <a:solidFill>
                  <a:srgbClr val="FFFF00"/>
                </a:solidFill>
              </a:rPr>
              <a:t>Before Reading… know the world</a:t>
            </a:r>
            <a:endParaRPr lang="en-US" sz="2400" dirty="0"/>
          </a:p>
          <a:p>
            <a:endParaRPr lang="en-US" dirty="0"/>
          </a:p>
        </p:txBody>
      </p:sp>
    </p:spTree>
    <p:extLst>
      <p:ext uri="{BB962C8B-B14F-4D97-AF65-F5344CB8AC3E}">
        <p14:creationId xmlns:p14="http://schemas.microsoft.com/office/powerpoint/2010/main" val="2673298250"/>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normAutofit/>
          </a:bodyPr>
          <a:lstStyle/>
          <a:p>
            <a:r>
              <a:rPr lang="pt-PT" sz="4000" dirty="0"/>
              <a:t/>
            </a:r>
            <a:br>
              <a:rPr lang="pt-PT" sz="4000" dirty="0"/>
            </a:br>
            <a:endParaRPr lang="en-US" sz="4000" dirty="0"/>
          </a:p>
        </p:txBody>
      </p:sp>
      <p:sp>
        <p:nvSpPr>
          <p:cNvPr id="25603" name="Rectangle 3"/>
          <p:cNvSpPr>
            <a:spLocks noGrp="1" noChangeArrowheads="1"/>
          </p:cNvSpPr>
          <p:nvPr>
            <p:ph idx="4294967295"/>
          </p:nvPr>
        </p:nvSpPr>
        <p:spPr>
          <a:xfrm>
            <a:off x="914400" y="1125538"/>
            <a:ext cx="8229600" cy="4857750"/>
          </a:xfrm>
        </p:spPr>
        <p:txBody>
          <a:bodyPr/>
          <a:lstStyle/>
          <a:p>
            <a:pPr>
              <a:buFontTx/>
              <a:buNone/>
            </a:pPr>
            <a:r>
              <a:rPr lang="pt-PT" dirty="0">
                <a:solidFill>
                  <a:srgbClr val="FFFF00"/>
                </a:solidFill>
              </a:rPr>
              <a:t> </a:t>
            </a:r>
          </a:p>
          <a:p>
            <a:pPr>
              <a:buFontTx/>
              <a:buNone/>
            </a:pPr>
            <a:endParaRPr lang="pt-PT" dirty="0">
              <a:solidFill>
                <a:srgbClr val="FFFF00"/>
              </a:solidFill>
            </a:endParaRPr>
          </a:p>
          <a:p>
            <a:pPr>
              <a:buFontTx/>
              <a:buNone/>
            </a:pPr>
            <a:r>
              <a:rPr lang="pt-PT" dirty="0">
                <a:solidFill>
                  <a:srgbClr val="FFFF00"/>
                </a:solidFill>
              </a:rPr>
              <a:t>Field trips… </a:t>
            </a:r>
            <a:endParaRPr lang="pt-PT" dirty="0"/>
          </a:p>
          <a:p>
            <a:endParaRPr lang="en-US" dirty="0"/>
          </a:p>
        </p:txBody>
      </p:sp>
      <p:pic>
        <p:nvPicPr>
          <p:cNvPr id="25607" name="Picture 7" descr="DSC_0014"/>
          <p:cNvPicPr>
            <a:picLocks noChangeAspect="1" noChangeArrowheads="1"/>
          </p:cNvPicPr>
          <p:nvPr/>
        </p:nvPicPr>
        <p:blipFill>
          <a:blip r:embed="rId2" cstate="screen">
            <a:extLst>
              <a:ext uri="{BEBA8EAE-BF5A-486C-A8C5-ECC9F3942E4B}">
                <a14:imgProps xmlns:a14="http://schemas.microsoft.com/office/drawing/2010/main">
                  <a14:imgLayer r:embed="rId3">
                    <a14:imgEffect>
                      <a14:artisticMarker/>
                    </a14:imgEffect>
                  </a14:imgLayer>
                </a14:imgProps>
              </a:ext>
              <a:ext uri="{28A0092B-C50C-407E-A947-70E740481C1C}">
                <a14:useLocalDpi xmlns:a14="http://schemas.microsoft.com/office/drawing/2010/main"/>
              </a:ext>
            </a:extLst>
          </a:blip>
          <a:srcRect/>
          <a:stretch>
            <a:fillRect/>
          </a:stretch>
        </p:blipFill>
        <p:spPr bwMode="auto">
          <a:xfrm>
            <a:off x="4284663" y="1412875"/>
            <a:ext cx="4679950" cy="3111500"/>
          </a:xfrm>
          <a:prstGeom prst="rect">
            <a:avLst/>
          </a:prstGeom>
          <a:noFill/>
          <a:extLst>
            <a:ext uri="{909E8E84-426E-40DD-AFC4-6F175D3DCCD1}">
              <a14:hiddenFill xmlns:a14="http://schemas.microsoft.com/office/drawing/2010/main">
                <a:solidFill>
                  <a:srgbClr val="FFFFFF"/>
                </a:solidFill>
              </a14:hiddenFill>
            </a:ext>
          </a:extLst>
        </p:spPr>
      </p:pic>
      <p:pic>
        <p:nvPicPr>
          <p:cNvPr id="25613" name="Picture 13" descr="DSC_002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3850" y="3716338"/>
            <a:ext cx="4391025" cy="2921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txBox="1">
            <a:spLocks noChangeArrowheads="1"/>
          </p:cNvSpPr>
          <p:nvPr/>
        </p:nvSpPr>
        <p:spPr>
          <a:xfrm>
            <a:off x="2545237" y="908051"/>
            <a:ext cx="5967168" cy="1008062"/>
          </a:xfrm>
          <a:prstGeom prst="rect">
            <a:avLst/>
          </a:prstGeom>
        </p:spPr>
        <p:txBody>
          <a:bodyPr vert="horz" lIns="91440" tIns="45720" rIns="91440" bIns="45720" rtlCol="0">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pPr>
              <a:buFontTx/>
              <a:buNone/>
            </a:pPr>
            <a:r>
              <a:rPr lang="en-US" sz="2400" dirty="0">
                <a:solidFill>
                  <a:srgbClr val="FFFF00"/>
                </a:solidFill>
              </a:rPr>
              <a:t>Before Reading… know the world</a:t>
            </a:r>
            <a:endParaRPr lang="en-US" sz="2400" dirty="0"/>
          </a:p>
          <a:p>
            <a:endParaRPr lang="en-US" dirty="0"/>
          </a:p>
        </p:txBody>
      </p:sp>
    </p:spTree>
    <p:extLst>
      <p:ext uri="{BB962C8B-B14F-4D97-AF65-F5344CB8AC3E}">
        <p14:creationId xmlns:p14="http://schemas.microsoft.com/office/powerpoint/2010/main" val="3329190519"/>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normAutofit/>
          </a:bodyPr>
          <a:lstStyle/>
          <a:p>
            <a:r>
              <a:rPr lang="pt-PT" sz="4000"/>
              <a:t/>
            </a:r>
            <a:br>
              <a:rPr lang="pt-PT" sz="4000"/>
            </a:br>
            <a:endParaRPr lang="en-US" sz="4000"/>
          </a:p>
        </p:txBody>
      </p:sp>
      <p:sp>
        <p:nvSpPr>
          <p:cNvPr id="72707" name="Rectangle 3"/>
          <p:cNvSpPr>
            <a:spLocks noGrp="1" noChangeArrowheads="1"/>
          </p:cNvSpPr>
          <p:nvPr>
            <p:ph idx="4294967295"/>
          </p:nvPr>
        </p:nvSpPr>
        <p:spPr>
          <a:xfrm>
            <a:off x="914400" y="1125538"/>
            <a:ext cx="8229600" cy="4857750"/>
          </a:xfrm>
        </p:spPr>
        <p:txBody>
          <a:bodyPr/>
          <a:lstStyle/>
          <a:p>
            <a:pPr>
              <a:buFontTx/>
              <a:buNone/>
            </a:pPr>
            <a:r>
              <a:rPr lang="pt-PT" dirty="0">
                <a:solidFill>
                  <a:srgbClr val="FFFF00"/>
                </a:solidFill>
              </a:rPr>
              <a:t> </a:t>
            </a:r>
          </a:p>
          <a:p>
            <a:pPr>
              <a:buFontTx/>
              <a:buNone/>
            </a:pPr>
            <a:endParaRPr lang="pt-PT" dirty="0">
              <a:solidFill>
                <a:srgbClr val="FFFF00"/>
              </a:solidFill>
            </a:endParaRPr>
          </a:p>
          <a:p>
            <a:pPr>
              <a:buFontTx/>
              <a:buNone/>
            </a:pPr>
            <a:r>
              <a:rPr lang="pt-PT" dirty="0">
                <a:solidFill>
                  <a:srgbClr val="FFFF00"/>
                </a:solidFill>
              </a:rPr>
              <a:t>Field trips… </a:t>
            </a:r>
            <a:endParaRPr lang="pt-PT" dirty="0"/>
          </a:p>
          <a:p>
            <a:endParaRPr lang="en-US" dirty="0"/>
          </a:p>
        </p:txBody>
      </p:sp>
      <p:pic>
        <p:nvPicPr>
          <p:cNvPr id="72711" name="Picture 7" descr="DSC_0035"/>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613119" y="1306939"/>
            <a:ext cx="3634769" cy="2247474"/>
          </a:xfrm>
          <a:prstGeom prst="rect">
            <a:avLst/>
          </a:prstGeom>
          <a:noFill/>
          <a:extLst>
            <a:ext uri="{909E8E84-426E-40DD-AFC4-6F175D3DCCD1}">
              <a14:hiddenFill xmlns:a14="http://schemas.microsoft.com/office/drawing/2010/main">
                <a:solidFill>
                  <a:srgbClr val="FFFFFF"/>
                </a:solidFill>
              </a14:hiddenFill>
            </a:ext>
          </a:extLst>
        </p:spPr>
      </p:pic>
      <p:pic>
        <p:nvPicPr>
          <p:cNvPr id="72712" name="Picture 8" descr="DSC_0039"/>
          <p:cNvPicPr>
            <a:picLocks noChangeAspect="1" noChangeArrowheads="1"/>
          </p:cNvPicPr>
          <p:nvPr/>
        </p:nvPicPr>
        <p:blipFill>
          <a:blip r:embed="rId3" cstate="screen">
            <a:extLst>
              <a:ext uri="{BEBA8EAE-BF5A-486C-A8C5-ECC9F3942E4B}">
                <a14:imgProps xmlns:a14="http://schemas.microsoft.com/office/drawing/2010/main">
                  <a14:imgLayer r:embed="rId4">
                    <a14:imgEffect>
                      <a14:artisticMarker/>
                    </a14:imgEffect>
                  </a14:imgLayer>
                </a14:imgProps>
              </a:ext>
              <a:ext uri="{28A0092B-C50C-407E-A947-70E740481C1C}">
                <a14:useLocalDpi xmlns:a14="http://schemas.microsoft.com/office/drawing/2010/main"/>
              </a:ext>
            </a:extLst>
          </a:blip>
          <a:srcRect/>
          <a:stretch>
            <a:fillRect/>
          </a:stretch>
        </p:blipFill>
        <p:spPr bwMode="auto">
          <a:xfrm>
            <a:off x="468313" y="3789363"/>
            <a:ext cx="4224337" cy="2808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843870"/>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3"/>
          <p:cNvSpPr>
            <a:spLocks noGrp="1" noChangeArrowheads="1"/>
          </p:cNvSpPr>
          <p:nvPr>
            <p:ph idx="4294967295"/>
          </p:nvPr>
        </p:nvSpPr>
        <p:spPr>
          <a:xfrm>
            <a:off x="914400" y="1125538"/>
            <a:ext cx="8229600" cy="4857750"/>
          </a:xfrm>
        </p:spPr>
        <p:txBody>
          <a:bodyPr/>
          <a:lstStyle/>
          <a:p>
            <a:pPr>
              <a:buFontTx/>
              <a:buNone/>
            </a:pPr>
            <a:r>
              <a:rPr lang="pt-PT" dirty="0">
                <a:solidFill>
                  <a:srgbClr val="FFFF00"/>
                </a:solidFill>
              </a:rPr>
              <a:t> </a:t>
            </a:r>
          </a:p>
          <a:p>
            <a:pPr>
              <a:buFontTx/>
              <a:buNone/>
            </a:pPr>
            <a:endParaRPr lang="pt-PT" dirty="0">
              <a:solidFill>
                <a:srgbClr val="FFFF00"/>
              </a:solidFill>
            </a:endParaRPr>
          </a:p>
          <a:p>
            <a:pPr>
              <a:buFontTx/>
              <a:buNone/>
            </a:pPr>
            <a:r>
              <a:rPr lang="pt-PT" dirty="0">
                <a:solidFill>
                  <a:srgbClr val="FFFF00"/>
                </a:solidFill>
              </a:rPr>
              <a:t>Field Trips… </a:t>
            </a:r>
            <a:endParaRPr lang="pt-PT" dirty="0"/>
          </a:p>
          <a:p>
            <a:endParaRPr lang="en-US" dirty="0"/>
          </a:p>
        </p:txBody>
      </p:sp>
      <p:pic>
        <p:nvPicPr>
          <p:cNvPr id="73737" name="Picture 9" descr="DSC_0003"/>
          <p:cNvPicPr>
            <a:picLocks noChangeAspect="1" noChangeArrowheads="1"/>
          </p:cNvPicPr>
          <p:nvPr/>
        </p:nvPicPr>
        <p:blipFill>
          <a:blip r:embed="rId2" cstate="screen">
            <a:extLst>
              <a:ext uri="{BEBA8EAE-BF5A-486C-A8C5-ECC9F3942E4B}">
                <a14:imgProps xmlns:a14="http://schemas.microsoft.com/office/drawing/2010/main">
                  <a14:imgLayer r:embed="rId3">
                    <a14:imgEffect>
                      <a14:artisticMarker/>
                    </a14:imgEffect>
                  </a14:imgLayer>
                </a14:imgProps>
              </a:ext>
              <a:ext uri="{28A0092B-C50C-407E-A947-70E740481C1C}">
                <a14:useLocalDpi xmlns:a14="http://schemas.microsoft.com/office/drawing/2010/main"/>
              </a:ext>
            </a:extLst>
          </a:blip>
          <a:srcRect/>
          <a:stretch>
            <a:fillRect/>
          </a:stretch>
        </p:blipFill>
        <p:spPr bwMode="auto">
          <a:xfrm>
            <a:off x="323850" y="3644900"/>
            <a:ext cx="4006850" cy="2663825"/>
          </a:xfrm>
          <a:prstGeom prst="rect">
            <a:avLst/>
          </a:prstGeom>
          <a:noFill/>
          <a:extLst>
            <a:ext uri="{909E8E84-426E-40DD-AFC4-6F175D3DCCD1}">
              <a14:hiddenFill xmlns:a14="http://schemas.microsoft.com/office/drawing/2010/main">
                <a:solidFill>
                  <a:srgbClr val="FFFFFF"/>
                </a:solidFill>
              </a14:hiddenFill>
            </a:ext>
          </a:extLst>
        </p:spPr>
      </p:pic>
      <p:pic>
        <p:nvPicPr>
          <p:cNvPr id="73738" name="Picture 10" descr="DSC_0002"/>
          <p:cNvPicPr>
            <a:picLocks noChangeAspect="1" noChangeArrowheads="1"/>
          </p:cNvPicPr>
          <p:nvPr/>
        </p:nvPicPr>
        <p:blipFill>
          <a:blip r:embed="rId4" cstate="screen">
            <a:extLst>
              <a:ext uri="{BEBA8EAE-BF5A-486C-A8C5-ECC9F3942E4B}">
                <a14:imgProps xmlns:a14="http://schemas.microsoft.com/office/drawing/2010/main">
                  <a14:imgLayer r:embed="rId5">
                    <a14:imgEffect>
                      <a14:artisticMarker/>
                    </a14:imgEffect>
                  </a14:imgLayer>
                </a14:imgProps>
              </a:ext>
              <a:ext uri="{28A0092B-C50C-407E-A947-70E740481C1C}">
                <a14:useLocalDpi xmlns:a14="http://schemas.microsoft.com/office/drawing/2010/main"/>
              </a:ext>
            </a:extLst>
          </a:blip>
          <a:srcRect/>
          <a:stretch>
            <a:fillRect/>
          </a:stretch>
        </p:blipFill>
        <p:spPr bwMode="auto">
          <a:xfrm>
            <a:off x="4643438" y="1989138"/>
            <a:ext cx="4211637" cy="2800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40815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46403" y="0"/>
            <a:ext cx="7269480" cy="1325562"/>
          </a:xfrm>
        </p:spPr>
        <p:txBody>
          <a:bodyPr/>
          <a:lstStyle/>
          <a:p>
            <a:r>
              <a:rPr lang="en-US" dirty="0"/>
              <a:t>Problems in Vision</a:t>
            </a:r>
          </a:p>
        </p:txBody>
      </p:sp>
      <p:pic>
        <p:nvPicPr>
          <p:cNvPr id="6" name="Imagem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46403" y="1325562"/>
            <a:ext cx="6491941" cy="5032169"/>
          </a:xfrm>
          <a:prstGeom prst="rect">
            <a:avLst/>
          </a:prstGeom>
        </p:spPr>
      </p:pic>
    </p:spTree>
    <p:extLst>
      <p:ext uri="{BB962C8B-B14F-4D97-AF65-F5344CB8AC3E}">
        <p14:creationId xmlns:p14="http://schemas.microsoft.com/office/powerpoint/2010/main" val="30192892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normAutofit/>
          </a:bodyPr>
          <a:lstStyle/>
          <a:p>
            <a:r>
              <a:rPr lang="pt-PT" sz="4000"/>
              <a:t/>
            </a:r>
            <a:br>
              <a:rPr lang="pt-PT" sz="4000"/>
            </a:br>
            <a:endParaRPr lang="en-US" sz="4000"/>
          </a:p>
        </p:txBody>
      </p:sp>
      <p:pic>
        <p:nvPicPr>
          <p:cNvPr id="10249" name="Picture 9" descr="2009"/>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9388" y="1989138"/>
            <a:ext cx="3168650" cy="2076450"/>
          </a:xfrm>
          <a:prstGeom prst="rect">
            <a:avLst/>
          </a:prstGeom>
          <a:noFill/>
          <a:extLst>
            <a:ext uri="{909E8E84-426E-40DD-AFC4-6F175D3DCCD1}">
              <a14:hiddenFill xmlns:a14="http://schemas.microsoft.com/office/drawing/2010/main">
                <a:solidFill>
                  <a:srgbClr val="FFFFFF"/>
                </a:solidFill>
              </a14:hiddenFill>
            </a:ext>
          </a:extLst>
        </p:spPr>
      </p:pic>
      <p:sp>
        <p:nvSpPr>
          <p:cNvPr id="10250" name="Text Box 10"/>
          <p:cNvSpPr txBox="1">
            <a:spLocks noChangeArrowheads="1"/>
          </p:cNvSpPr>
          <p:nvPr/>
        </p:nvSpPr>
        <p:spPr bwMode="auto">
          <a:xfrm>
            <a:off x="179388" y="4005263"/>
            <a:ext cx="23764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dirty="0"/>
              <a:t>Up</a:t>
            </a:r>
            <a:r>
              <a:rPr lang="pt-PT" sz="2000" dirty="0"/>
              <a:t>…</a:t>
            </a:r>
            <a:endParaRPr lang="en-US" sz="2000" dirty="0"/>
          </a:p>
        </p:txBody>
      </p:sp>
      <p:pic>
        <p:nvPicPr>
          <p:cNvPr id="10251" name="Picture 11" descr="200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24525" y="1844675"/>
            <a:ext cx="3132138" cy="2347913"/>
          </a:xfrm>
          <a:prstGeom prst="rect">
            <a:avLst/>
          </a:prstGeom>
          <a:noFill/>
          <a:extLst>
            <a:ext uri="{909E8E84-426E-40DD-AFC4-6F175D3DCCD1}">
              <a14:hiddenFill xmlns:a14="http://schemas.microsoft.com/office/drawing/2010/main">
                <a:solidFill>
                  <a:srgbClr val="FFFFFF"/>
                </a:solidFill>
              </a14:hiddenFill>
            </a:ext>
          </a:extLst>
        </p:spPr>
      </p:pic>
      <p:sp>
        <p:nvSpPr>
          <p:cNvPr id="10252" name="Text Box 12"/>
          <p:cNvSpPr txBox="1">
            <a:spLocks noChangeArrowheads="1"/>
          </p:cNvSpPr>
          <p:nvPr/>
        </p:nvSpPr>
        <p:spPr bwMode="auto">
          <a:xfrm>
            <a:off x="3779838" y="2887663"/>
            <a:ext cx="23764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dirty="0"/>
              <a:t>Around</a:t>
            </a:r>
            <a:r>
              <a:rPr lang="pt-PT" sz="2000" dirty="0"/>
              <a:t>…</a:t>
            </a:r>
            <a:endParaRPr lang="en-US" sz="2000" dirty="0"/>
          </a:p>
        </p:txBody>
      </p:sp>
      <p:pic>
        <p:nvPicPr>
          <p:cNvPr id="10253" name="Picture 13" descr="200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24075" y="4221163"/>
            <a:ext cx="3240088" cy="2430462"/>
          </a:xfrm>
          <a:prstGeom prst="rect">
            <a:avLst/>
          </a:prstGeom>
          <a:noFill/>
          <a:extLst>
            <a:ext uri="{909E8E84-426E-40DD-AFC4-6F175D3DCCD1}">
              <a14:hiddenFill xmlns:a14="http://schemas.microsoft.com/office/drawing/2010/main">
                <a:solidFill>
                  <a:srgbClr val="FFFFFF"/>
                </a:solidFill>
              </a14:hiddenFill>
            </a:ext>
          </a:extLst>
        </p:spPr>
      </p:pic>
      <p:sp>
        <p:nvSpPr>
          <p:cNvPr id="10254" name="Text Box 14"/>
          <p:cNvSpPr txBox="1">
            <a:spLocks noChangeArrowheads="1"/>
          </p:cNvSpPr>
          <p:nvPr/>
        </p:nvSpPr>
        <p:spPr bwMode="auto">
          <a:xfrm>
            <a:off x="5435600" y="5734050"/>
            <a:ext cx="23764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PT" sz="2000" dirty="0"/>
              <a:t>In…</a:t>
            </a:r>
            <a:endParaRPr lang="en-US" sz="2000" dirty="0"/>
          </a:p>
        </p:txBody>
      </p:sp>
      <p:sp>
        <p:nvSpPr>
          <p:cNvPr id="10" name="Rectangle 3"/>
          <p:cNvSpPr txBox="1">
            <a:spLocks noChangeArrowheads="1"/>
          </p:cNvSpPr>
          <p:nvPr/>
        </p:nvSpPr>
        <p:spPr>
          <a:xfrm>
            <a:off x="2808288" y="476250"/>
            <a:ext cx="6335712" cy="649288"/>
          </a:xfrm>
          <a:prstGeom prst="rect">
            <a:avLst/>
          </a:prstGeom>
        </p:spPr>
        <p:txBody>
          <a:bodyPr vert="horz" lIns="91440" tIns="45720" rIns="91440" bIns="45720" rtlCol="0">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pPr>
              <a:buFontTx/>
              <a:buNone/>
            </a:pPr>
            <a:r>
              <a:rPr lang="en-US" sz="2800" dirty="0">
                <a:solidFill>
                  <a:srgbClr val="FFFF00"/>
                </a:solidFill>
              </a:rPr>
              <a:t>Learning ….. Hands on</a:t>
            </a:r>
            <a:r>
              <a:rPr lang="pt-PT" sz="2800" dirty="0">
                <a:solidFill>
                  <a:srgbClr val="FFFF00"/>
                </a:solidFill>
              </a:rPr>
              <a:t>!</a:t>
            </a:r>
            <a:endParaRPr lang="en-US" sz="3600" dirty="0">
              <a:solidFill>
                <a:srgbClr val="FFFF00"/>
              </a:solidFill>
            </a:endParaRPr>
          </a:p>
        </p:txBody>
      </p:sp>
    </p:spTree>
    <p:extLst>
      <p:ext uri="{BB962C8B-B14F-4D97-AF65-F5344CB8AC3E}">
        <p14:creationId xmlns:p14="http://schemas.microsoft.com/office/powerpoint/2010/main" val="2493192513"/>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normAutofit/>
          </a:bodyPr>
          <a:lstStyle/>
          <a:p>
            <a:r>
              <a:rPr lang="pt-PT" sz="4000"/>
              <a:t/>
            </a:r>
            <a:br>
              <a:rPr lang="pt-PT" sz="4000"/>
            </a:br>
            <a:endParaRPr lang="en-US" sz="4000"/>
          </a:p>
        </p:txBody>
      </p:sp>
      <p:sp>
        <p:nvSpPr>
          <p:cNvPr id="51206" name="Text Box 6"/>
          <p:cNvSpPr txBox="1">
            <a:spLocks noChangeArrowheads="1"/>
          </p:cNvSpPr>
          <p:nvPr/>
        </p:nvSpPr>
        <p:spPr bwMode="auto">
          <a:xfrm>
            <a:off x="395288" y="2636838"/>
            <a:ext cx="37449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pt-PT"/>
          </a:p>
        </p:txBody>
      </p:sp>
      <p:sp>
        <p:nvSpPr>
          <p:cNvPr id="51212" name="Text Box 12"/>
          <p:cNvSpPr txBox="1">
            <a:spLocks noChangeArrowheads="1"/>
          </p:cNvSpPr>
          <p:nvPr/>
        </p:nvSpPr>
        <p:spPr bwMode="auto">
          <a:xfrm>
            <a:off x="3814763" y="5013325"/>
            <a:ext cx="532923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dirty="0"/>
              <a:t>Comparing sizes - Thickness</a:t>
            </a:r>
          </a:p>
        </p:txBody>
      </p:sp>
      <p:pic>
        <p:nvPicPr>
          <p:cNvPr id="51213" name="Picture 13" descr="DSC_0048"/>
          <p:cNvPicPr>
            <a:picLocks noChangeAspect="1" noChangeArrowheads="1"/>
          </p:cNvPicPr>
          <p:nvPr/>
        </p:nvPicPr>
        <p:blipFill>
          <a:blip r:embed="rId2" cstate="screen">
            <a:extLst>
              <a:ext uri="{BEBA8EAE-BF5A-486C-A8C5-ECC9F3942E4B}">
                <a14:imgProps xmlns:a14="http://schemas.microsoft.com/office/drawing/2010/main">
                  <a14:imgLayer r:embed="rId3">
                    <a14:imgEffect>
                      <a14:artisticMarker/>
                    </a14:imgEffect>
                  </a14:imgLayer>
                </a14:imgProps>
              </a:ext>
              <a:ext uri="{28A0092B-C50C-407E-A947-70E740481C1C}">
                <a14:useLocalDpi xmlns:a14="http://schemas.microsoft.com/office/drawing/2010/main"/>
              </a:ext>
            </a:extLst>
          </a:blip>
          <a:srcRect/>
          <a:stretch>
            <a:fillRect/>
          </a:stretch>
        </p:blipFill>
        <p:spPr bwMode="auto">
          <a:xfrm>
            <a:off x="5003800" y="1844675"/>
            <a:ext cx="3816350" cy="2538413"/>
          </a:xfrm>
          <a:prstGeom prst="snip2SameRect">
            <a:avLst>
              <a:gd name="adj1" fmla="val 0"/>
              <a:gd name="adj2" fmla="val 0"/>
            </a:avLst>
          </a:prstGeom>
          <a:noFill/>
          <a:extLst>
            <a:ext uri="{909E8E84-426E-40DD-AFC4-6F175D3DCCD1}">
              <a14:hiddenFill xmlns:a14="http://schemas.microsoft.com/office/drawing/2010/main">
                <a:solidFill>
                  <a:srgbClr val="FFFFFF"/>
                </a:solidFill>
              </a14:hiddenFill>
            </a:ext>
          </a:extLst>
        </p:spPr>
      </p:pic>
      <p:pic>
        <p:nvPicPr>
          <p:cNvPr id="51214" name="Picture 14" descr="DSC_0062"/>
          <p:cNvPicPr>
            <a:picLocks noChangeAspect="1" noChangeArrowheads="1"/>
          </p:cNvPicPr>
          <p:nvPr/>
        </p:nvPicPr>
        <p:blipFill>
          <a:blip r:embed="rId4" cstate="screen">
            <a:extLst>
              <a:ext uri="{BEBA8EAE-BF5A-486C-A8C5-ECC9F3942E4B}">
                <a14:imgProps xmlns:a14="http://schemas.microsoft.com/office/drawing/2010/main">
                  <a14:imgLayer r:embed="rId5">
                    <a14:imgEffect>
                      <a14:artisticMarker/>
                    </a14:imgEffect>
                    <a14:imgEffect>
                      <a14:saturation sat="33000"/>
                    </a14:imgEffect>
                  </a14:imgLayer>
                </a14:imgProps>
              </a:ext>
              <a:ext uri="{28A0092B-C50C-407E-A947-70E740481C1C}">
                <a14:useLocalDpi xmlns:a14="http://schemas.microsoft.com/office/drawing/2010/main"/>
              </a:ext>
            </a:extLst>
          </a:blip>
          <a:srcRect/>
          <a:stretch>
            <a:fillRect/>
          </a:stretch>
        </p:blipFill>
        <p:spPr bwMode="auto">
          <a:xfrm>
            <a:off x="250825" y="4587875"/>
            <a:ext cx="3168650" cy="2108200"/>
          </a:xfrm>
          <a:prstGeom prst="rect">
            <a:avLst/>
          </a:prstGeom>
          <a:noFill/>
          <a:extLst>
            <a:ext uri="{909E8E84-426E-40DD-AFC4-6F175D3DCCD1}">
              <a14:hiddenFill xmlns:a14="http://schemas.microsoft.com/office/drawing/2010/main">
                <a:solidFill>
                  <a:srgbClr val="FFFFFF"/>
                </a:solidFill>
              </a14:hiddenFill>
            </a:ext>
          </a:extLst>
        </p:spPr>
      </p:pic>
      <p:pic>
        <p:nvPicPr>
          <p:cNvPr id="51215" name="Picture 15" descr="DSC_007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50825" y="1844675"/>
            <a:ext cx="3862388" cy="256857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p:cNvSpPr txBox="1">
            <a:spLocks noChangeArrowheads="1"/>
          </p:cNvSpPr>
          <p:nvPr/>
        </p:nvSpPr>
        <p:spPr>
          <a:xfrm>
            <a:off x="2808288" y="476250"/>
            <a:ext cx="6335712" cy="649288"/>
          </a:xfrm>
          <a:prstGeom prst="rect">
            <a:avLst/>
          </a:prstGeom>
        </p:spPr>
        <p:txBody>
          <a:bodyPr vert="horz" lIns="91440" tIns="45720" rIns="91440" bIns="45720" rtlCol="0">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pPr>
              <a:buFontTx/>
              <a:buNone/>
            </a:pPr>
            <a:r>
              <a:rPr lang="en-US" sz="2800" dirty="0">
                <a:solidFill>
                  <a:srgbClr val="FFFF00"/>
                </a:solidFill>
              </a:rPr>
              <a:t>Learning ….. Hands on</a:t>
            </a:r>
            <a:r>
              <a:rPr lang="pt-PT" sz="2800" dirty="0">
                <a:solidFill>
                  <a:srgbClr val="FFFF00"/>
                </a:solidFill>
              </a:rPr>
              <a:t>!</a:t>
            </a:r>
            <a:endParaRPr lang="en-US" sz="3600" dirty="0">
              <a:solidFill>
                <a:srgbClr val="FFFF00"/>
              </a:solidFill>
            </a:endParaRPr>
          </a:p>
        </p:txBody>
      </p:sp>
    </p:spTree>
    <p:extLst>
      <p:ext uri="{BB962C8B-B14F-4D97-AF65-F5344CB8AC3E}">
        <p14:creationId xmlns:p14="http://schemas.microsoft.com/office/powerpoint/2010/main" val="3283284130"/>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normAutofit/>
          </a:bodyPr>
          <a:lstStyle/>
          <a:p>
            <a:r>
              <a:rPr lang="pt-PT" sz="4000"/>
              <a:t/>
            </a:r>
            <a:br>
              <a:rPr lang="pt-PT" sz="4000"/>
            </a:br>
            <a:endParaRPr lang="en-US" sz="4000"/>
          </a:p>
        </p:txBody>
      </p:sp>
      <p:sp>
        <p:nvSpPr>
          <p:cNvPr id="52231" name="Text Box 7"/>
          <p:cNvSpPr txBox="1">
            <a:spLocks noChangeArrowheads="1"/>
          </p:cNvSpPr>
          <p:nvPr/>
        </p:nvSpPr>
        <p:spPr bwMode="auto">
          <a:xfrm>
            <a:off x="323850" y="5734050"/>
            <a:ext cx="73453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dirty="0"/>
              <a:t> Comparing sizes - High</a:t>
            </a:r>
          </a:p>
        </p:txBody>
      </p:sp>
      <p:pic>
        <p:nvPicPr>
          <p:cNvPr id="52235" name="Picture 11" descr="DSC_0025"/>
          <p:cNvPicPr>
            <a:picLocks noChangeAspect="1" noChangeArrowheads="1"/>
          </p:cNvPicPr>
          <p:nvPr/>
        </p:nvPicPr>
        <p:blipFill>
          <a:blip r:embed="rId2" cstate="screen">
            <a:extLst>
              <a:ext uri="{BEBA8EAE-BF5A-486C-A8C5-ECC9F3942E4B}">
                <a14:imgProps xmlns:a14="http://schemas.microsoft.com/office/drawing/2010/main">
                  <a14:imgLayer r:embed="rId3">
                    <a14:imgEffect>
                      <a14:artisticMarker/>
                    </a14:imgEffect>
                  </a14:imgLayer>
                </a14:imgProps>
              </a:ext>
              <a:ext uri="{28A0092B-C50C-407E-A947-70E740481C1C}">
                <a14:useLocalDpi xmlns:a14="http://schemas.microsoft.com/office/drawing/2010/main"/>
              </a:ext>
            </a:extLst>
          </a:blip>
          <a:srcRect/>
          <a:stretch>
            <a:fillRect/>
          </a:stretch>
        </p:blipFill>
        <p:spPr bwMode="auto">
          <a:xfrm>
            <a:off x="250825" y="1989138"/>
            <a:ext cx="3646488" cy="2424112"/>
          </a:xfrm>
          <a:prstGeom prst="rect">
            <a:avLst/>
          </a:prstGeom>
          <a:noFill/>
          <a:extLst>
            <a:ext uri="{909E8E84-426E-40DD-AFC4-6F175D3DCCD1}">
              <a14:hiddenFill xmlns:a14="http://schemas.microsoft.com/office/drawing/2010/main">
                <a:solidFill>
                  <a:srgbClr val="FFFFFF"/>
                </a:solidFill>
              </a14:hiddenFill>
            </a:ext>
          </a:extLst>
        </p:spPr>
      </p:pic>
      <p:pic>
        <p:nvPicPr>
          <p:cNvPr id="52236" name="Picture 12" descr="DSC_0049"/>
          <p:cNvPicPr>
            <a:picLocks noChangeAspect="1" noChangeArrowheads="1"/>
          </p:cNvPicPr>
          <p:nvPr/>
        </p:nvPicPr>
        <p:blipFill>
          <a:blip r:embed="rId4" cstate="screen">
            <a:extLst>
              <a:ext uri="{BEBA8EAE-BF5A-486C-A8C5-ECC9F3942E4B}">
                <a14:imgProps xmlns:a14="http://schemas.microsoft.com/office/drawing/2010/main">
                  <a14:imgLayer r:embed="rId5">
                    <a14:imgEffect>
                      <a14:artisticMarker/>
                    </a14:imgEffect>
                    <a14:imgEffect>
                      <a14:saturation sat="33000"/>
                    </a14:imgEffect>
                  </a14:imgLayer>
                </a14:imgProps>
              </a:ext>
              <a:ext uri="{28A0092B-C50C-407E-A947-70E740481C1C}">
                <a14:useLocalDpi xmlns:a14="http://schemas.microsoft.com/office/drawing/2010/main"/>
              </a:ext>
            </a:extLst>
          </a:blip>
          <a:srcRect/>
          <a:stretch>
            <a:fillRect/>
          </a:stretch>
        </p:blipFill>
        <p:spPr bwMode="auto">
          <a:xfrm>
            <a:off x="4500563" y="2420938"/>
            <a:ext cx="4222750" cy="280828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p:cNvSpPr txBox="1">
            <a:spLocks noChangeArrowheads="1"/>
          </p:cNvSpPr>
          <p:nvPr/>
        </p:nvSpPr>
        <p:spPr>
          <a:xfrm>
            <a:off x="2808288" y="476250"/>
            <a:ext cx="6335712" cy="649288"/>
          </a:xfrm>
          <a:prstGeom prst="rect">
            <a:avLst/>
          </a:prstGeom>
        </p:spPr>
        <p:txBody>
          <a:bodyPr vert="horz" lIns="91440" tIns="45720" rIns="91440" bIns="45720" rtlCol="0">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pPr>
              <a:buFontTx/>
              <a:buNone/>
            </a:pPr>
            <a:r>
              <a:rPr lang="en-US" sz="2800" dirty="0">
                <a:solidFill>
                  <a:srgbClr val="FFFF00"/>
                </a:solidFill>
              </a:rPr>
              <a:t>Learning ….. Hands on</a:t>
            </a:r>
            <a:r>
              <a:rPr lang="pt-PT" sz="2800" dirty="0">
                <a:solidFill>
                  <a:srgbClr val="FFFF00"/>
                </a:solidFill>
              </a:rPr>
              <a:t>!</a:t>
            </a:r>
            <a:endParaRPr lang="en-US" sz="3600" dirty="0">
              <a:solidFill>
                <a:srgbClr val="FFFF00"/>
              </a:solidFill>
            </a:endParaRPr>
          </a:p>
        </p:txBody>
      </p:sp>
    </p:spTree>
    <p:extLst>
      <p:ext uri="{BB962C8B-B14F-4D97-AF65-F5344CB8AC3E}">
        <p14:creationId xmlns:p14="http://schemas.microsoft.com/office/powerpoint/2010/main" val="940527164"/>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normAutofit/>
          </a:bodyPr>
          <a:lstStyle/>
          <a:p>
            <a:r>
              <a:rPr lang="pt-PT" sz="4000" dirty="0"/>
              <a:t/>
            </a:r>
            <a:br>
              <a:rPr lang="pt-PT" sz="4000" dirty="0"/>
            </a:br>
            <a:endParaRPr lang="en-US" sz="4000" dirty="0"/>
          </a:p>
        </p:txBody>
      </p:sp>
      <p:sp>
        <p:nvSpPr>
          <p:cNvPr id="53255" name="Text Box 7"/>
          <p:cNvSpPr txBox="1">
            <a:spLocks noChangeArrowheads="1"/>
          </p:cNvSpPr>
          <p:nvPr/>
        </p:nvSpPr>
        <p:spPr bwMode="auto">
          <a:xfrm>
            <a:off x="4750193" y="4752680"/>
            <a:ext cx="3600450"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dirty="0"/>
              <a:t>Limit/Border:</a:t>
            </a:r>
          </a:p>
          <a:p>
            <a:pPr>
              <a:spcBef>
                <a:spcPct val="50000"/>
              </a:spcBef>
            </a:pPr>
            <a:r>
              <a:rPr lang="en-US" sz="2000" dirty="0"/>
              <a:t>In-Out  </a:t>
            </a:r>
          </a:p>
        </p:txBody>
      </p:sp>
      <p:pic>
        <p:nvPicPr>
          <p:cNvPr id="53258" name="Picture 10" descr="DSC_0053"/>
          <p:cNvPicPr>
            <a:picLocks noChangeAspect="1" noChangeArrowheads="1"/>
          </p:cNvPicPr>
          <p:nvPr/>
        </p:nvPicPr>
        <p:blipFill>
          <a:blip r:embed="rId2" cstate="screen">
            <a:extLst>
              <a:ext uri="{BEBA8EAE-BF5A-486C-A8C5-ECC9F3942E4B}">
                <a14:imgProps xmlns:a14="http://schemas.microsoft.com/office/drawing/2010/main">
                  <a14:imgLayer r:embed="rId3">
                    <a14:imgEffect>
                      <a14:artisticMarker/>
                    </a14:imgEffect>
                  </a14:imgLayer>
                </a14:imgProps>
              </a:ext>
              <a:ext uri="{28A0092B-C50C-407E-A947-70E740481C1C}">
                <a14:useLocalDpi xmlns:a14="http://schemas.microsoft.com/office/drawing/2010/main"/>
              </a:ext>
            </a:extLst>
          </a:blip>
          <a:srcRect/>
          <a:stretch>
            <a:fillRect/>
          </a:stretch>
        </p:blipFill>
        <p:spPr bwMode="auto">
          <a:xfrm>
            <a:off x="611188" y="1530350"/>
            <a:ext cx="3816350" cy="2538413"/>
          </a:xfrm>
          <a:prstGeom prst="rect">
            <a:avLst/>
          </a:prstGeom>
          <a:noFill/>
          <a:extLst>
            <a:ext uri="{909E8E84-426E-40DD-AFC4-6F175D3DCCD1}">
              <a14:hiddenFill xmlns:a14="http://schemas.microsoft.com/office/drawing/2010/main">
                <a:solidFill>
                  <a:srgbClr val="FFFFFF"/>
                </a:solidFill>
              </a14:hiddenFill>
            </a:ext>
          </a:extLst>
        </p:spPr>
      </p:pic>
      <p:pic>
        <p:nvPicPr>
          <p:cNvPr id="53259" name="Picture 11" descr="DSC_0054"/>
          <p:cNvPicPr>
            <a:picLocks noChangeAspect="1" noChangeArrowheads="1"/>
          </p:cNvPicPr>
          <p:nvPr/>
        </p:nvPicPr>
        <p:blipFill>
          <a:blip r:embed="rId4" cstate="screen">
            <a:extLst>
              <a:ext uri="{BEBA8EAE-BF5A-486C-A8C5-ECC9F3942E4B}">
                <a14:imgProps xmlns:a14="http://schemas.microsoft.com/office/drawing/2010/main">
                  <a14:imgLayer r:embed="rId5">
                    <a14:imgEffect>
                      <a14:artisticMarker/>
                    </a14:imgEffect>
                  </a14:imgLayer>
                </a14:imgProps>
              </a:ext>
              <a:ext uri="{28A0092B-C50C-407E-A947-70E740481C1C}">
                <a14:useLocalDpi xmlns:a14="http://schemas.microsoft.com/office/drawing/2010/main"/>
              </a:ext>
            </a:extLst>
          </a:blip>
          <a:srcRect/>
          <a:stretch>
            <a:fillRect/>
          </a:stretch>
        </p:blipFill>
        <p:spPr bwMode="auto">
          <a:xfrm>
            <a:off x="4860925" y="1484313"/>
            <a:ext cx="3887788" cy="2584450"/>
          </a:xfrm>
          <a:prstGeom prst="rect">
            <a:avLst/>
          </a:prstGeom>
          <a:noFill/>
          <a:extLst>
            <a:ext uri="{909E8E84-426E-40DD-AFC4-6F175D3DCCD1}">
              <a14:hiddenFill xmlns:a14="http://schemas.microsoft.com/office/drawing/2010/main">
                <a:solidFill>
                  <a:srgbClr val="FFFFFF"/>
                </a:solidFill>
              </a14:hiddenFill>
            </a:ext>
          </a:extLst>
        </p:spPr>
      </p:pic>
      <p:pic>
        <p:nvPicPr>
          <p:cNvPr id="53260" name="Picture 12" descr="DSC_0057"/>
          <p:cNvPicPr>
            <a:picLocks noChangeAspect="1" noChangeArrowheads="1"/>
          </p:cNvPicPr>
          <p:nvPr/>
        </p:nvPicPr>
        <p:blipFill>
          <a:blip r:embed="rId6" cstate="screen">
            <a:extLst>
              <a:ext uri="{BEBA8EAE-BF5A-486C-A8C5-ECC9F3942E4B}">
                <a14:imgProps xmlns:a14="http://schemas.microsoft.com/office/drawing/2010/main">
                  <a14:imgLayer r:embed="rId7">
                    <a14:imgEffect>
                      <a14:artisticMarker/>
                    </a14:imgEffect>
                  </a14:imgLayer>
                </a14:imgProps>
              </a:ext>
              <a:ext uri="{28A0092B-C50C-407E-A947-70E740481C1C}">
                <a14:useLocalDpi xmlns:a14="http://schemas.microsoft.com/office/drawing/2010/main"/>
              </a:ext>
            </a:extLst>
          </a:blip>
          <a:srcRect/>
          <a:stretch>
            <a:fillRect/>
          </a:stretch>
        </p:blipFill>
        <p:spPr bwMode="auto">
          <a:xfrm>
            <a:off x="611188" y="4321175"/>
            <a:ext cx="3816350" cy="253682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3"/>
          <p:cNvSpPr txBox="1">
            <a:spLocks noChangeArrowheads="1"/>
          </p:cNvSpPr>
          <p:nvPr/>
        </p:nvSpPr>
        <p:spPr>
          <a:xfrm>
            <a:off x="2808288" y="476250"/>
            <a:ext cx="6335712" cy="649288"/>
          </a:xfrm>
          <a:prstGeom prst="rect">
            <a:avLst/>
          </a:prstGeom>
        </p:spPr>
        <p:txBody>
          <a:bodyPr vert="horz" lIns="91440" tIns="45720" rIns="91440" bIns="45720" rtlCol="0">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pPr>
              <a:buFontTx/>
              <a:buNone/>
            </a:pPr>
            <a:r>
              <a:rPr lang="en-US" sz="2800" dirty="0">
                <a:solidFill>
                  <a:srgbClr val="FFFF00"/>
                </a:solidFill>
              </a:rPr>
              <a:t>Learning ….. Hands on</a:t>
            </a:r>
            <a:r>
              <a:rPr lang="pt-PT" sz="2800" dirty="0">
                <a:solidFill>
                  <a:srgbClr val="FFFF00"/>
                </a:solidFill>
              </a:rPr>
              <a:t>!</a:t>
            </a:r>
            <a:endParaRPr lang="en-US" sz="3600" dirty="0">
              <a:solidFill>
                <a:srgbClr val="FFFF00"/>
              </a:solidFill>
            </a:endParaRPr>
          </a:p>
        </p:txBody>
      </p:sp>
    </p:spTree>
    <p:extLst>
      <p:ext uri="{BB962C8B-B14F-4D97-AF65-F5344CB8AC3E}">
        <p14:creationId xmlns:p14="http://schemas.microsoft.com/office/powerpoint/2010/main" val="1568187784"/>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normAutofit/>
          </a:bodyPr>
          <a:lstStyle/>
          <a:p>
            <a:r>
              <a:rPr lang="pt-PT" sz="4000"/>
              <a:t/>
            </a:r>
            <a:br>
              <a:rPr lang="pt-PT" sz="4000"/>
            </a:br>
            <a:endParaRPr lang="en-US" sz="4000"/>
          </a:p>
        </p:txBody>
      </p:sp>
      <p:pic>
        <p:nvPicPr>
          <p:cNvPr id="64520" name="Picture 8" descr="DSC_003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331913" y="2133600"/>
            <a:ext cx="6408737" cy="426243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txBox="1">
            <a:spLocks noChangeArrowheads="1"/>
          </p:cNvSpPr>
          <p:nvPr/>
        </p:nvSpPr>
        <p:spPr>
          <a:xfrm>
            <a:off x="3059563" y="619977"/>
            <a:ext cx="6376668" cy="1008062"/>
          </a:xfrm>
          <a:prstGeom prst="rect">
            <a:avLst/>
          </a:prstGeom>
        </p:spPr>
        <p:txBody>
          <a:bodyPr vert="horz" lIns="91440" tIns="45720" rIns="91440" bIns="45720" rtlCol="0">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pPr>
              <a:buFontTx/>
              <a:buNone/>
            </a:pPr>
            <a:r>
              <a:rPr lang="en-US" sz="2400" dirty="0">
                <a:solidFill>
                  <a:srgbClr val="FFFF00"/>
                </a:solidFill>
              </a:rPr>
              <a:t>Orientation &amp; Mobility</a:t>
            </a:r>
            <a:endParaRPr lang="en-US" sz="2400" dirty="0"/>
          </a:p>
          <a:p>
            <a:endParaRPr lang="en-US" dirty="0"/>
          </a:p>
        </p:txBody>
      </p:sp>
    </p:spTree>
    <p:extLst>
      <p:ext uri="{BB962C8B-B14F-4D97-AF65-F5344CB8AC3E}">
        <p14:creationId xmlns:p14="http://schemas.microsoft.com/office/powerpoint/2010/main" val="3552998295"/>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4" name="Picture 6" descr="DSC_0178"/>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83275" y="2349500"/>
            <a:ext cx="2905125" cy="4249738"/>
          </a:xfrm>
          <a:prstGeom prst="rect">
            <a:avLst/>
          </a:prstGeom>
          <a:noFill/>
          <a:extLst>
            <a:ext uri="{909E8E84-426E-40DD-AFC4-6F175D3DCCD1}">
              <a14:hiddenFill xmlns:a14="http://schemas.microsoft.com/office/drawing/2010/main">
                <a:solidFill>
                  <a:srgbClr val="FFFFFF"/>
                </a:solidFill>
              </a14:hiddenFill>
            </a:ext>
          </a:extLst>
        </p:spPr>
      </p:pic>
      <p:pic>
        <p:nvPicPr>
          <p:cNvPr id="63495" name="Picture 7" descr="DSC_0194"/>
          <p:cNvPicPr>
            <a:picLocks noChangeAspect="1" noChangeArrowheads="1"/>
          </p:cNvPicPr>
          <p:nvPr/>
        </p:nvPicPr>
        <p:blipFill>
          <a:blip r:embed="rId3" cstate="screen">
            <a:extLst>
              <a:ext uri="{BEBA8EAE-BF5A-486C-A8C5-ECC9F3942E4B}">
                <a14:imgProps xmlns:a14="http://schemas.microsoft.com/office/drawing/2010/main">
                  <a14:imgLayer r:embed="rId4">
                    <a14:imgEffect>
                      <a14:artisticMarker/>
                    </a14:imgEffect>
                  </a14:imgLayer>
                </a14:imgProps>
              </a:ext>
              <a:ext uri="{28A0092B-C50C-407E-A947-70E740481C1C}">
                <a14:useLocalDpi xmlns:a14="http://schemas.microsoft.com/office/drawing/2010/main"/>
              </a:ext>
            </a:extLst>
          </a:blip>
          <a:srcRect/>
          <a:stretch>
            <a:fillRect/>
          </a:stretch>
        </p:blipFill>
        <p:spPr bwMode="auto">
          <a:xfrm>
            <a:off x="241398" y="1425313"/>
            <a:ext cx="5375275" cy="357346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p:cNvSpPr txBox="1">
            <a:spLocks noChangeArrowheads="1"/>
          </p:cNvSpPr>
          <p:nvPr/>
        </p:nvSpPr>
        <p:spPr>
          <a:xfrm>
            <a:off x="2808288" y="476250"/>
            <a:ext cx="6335712" cy="649288"/>
          </a:xfrm>
          <a:prstGeom prst="rect">
            <a:avLst/>
          </a:prstGeom>
        </p:spPr>
        <p:txBody>
          <a:bodyPr vert="horz" lIns="91440" tIns="45720" rIns="91440" bIns="45720" rtlCol="0">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pPr>
              <a:buFontTx/>
              <a:buNone/>
            </a:pPr>
            <a:r>
              <a:rPr lang="en-US" sz="2800" dirty="0">
                <a:solidFill>
                  <a:srgbClr val="FFFF00"/>
                </a:solidFill>
              </a:rPr>
              <a:t>Learning ….. Hands on</a:t>
            </a:r>
            <a:r>
              <a:rPr lang="pt-PT" sz="2800" dirty="0">
                <a:solidFill>
                  <a:srgbClr val="FFFF00"/>
                </a:solidFill>
              </a:rPr>
              <a:t>!</a:t>
            </a:r>
            <a:endParaRPr lang="en-US" sz="3600" dirty="0">
              <a:solidFill>
                <a:srgbClr val="FFFF00"/>
              </a:solidFill>
            </a:endParaRPr>
          </a:p>
        </p:txBody>
      </p:sp>
    </p:spTree>
    <p:extLst>
      <p:ext uri="{BB962C8B-B14F-4D97-AF65-F5344CB8AC3E}">
        <p14:creationId xmlns:p14="http://schemas.microsoft.com/office/powerpoint/2010/main" val="2099698282"/>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3"/>
          <p:cNvSpPr>
            <a:spLocks noGrp="1" noChangeArrowheads="1"/>
          </p:cNvSpPr>
          <p:nvPr>
            <p:ph idx="4294967295"/>
          </p:nvPr>
        </p:nvSpPr>
        <p:spPr>
          <a:xfrm>
            <a:off x="2968855" y="908051"/>
            <a:ext cx="5543550" cy="1008062"/>
          </a:xfrm>
        </p:spPr>
        <p:txBody>
          <a:bodyPr/>
          <a:lstStyle/>
          <a:p>
            <a:pPr>
              <a:buFontTx/>
              <a:buNone/>
            </a:pPr>
            <a:r>
              <a:rPr lang="en-US" sz="2400" dirty="0">
                <a:solidFill>
                  <a:srgbClr val="FFFF00"/>
                </a:solidFill>
              </a:rPr>
              <a:t>Before Reading… learning concepts</a:t>
            </a:r>
            <a:endParaRPr lang="en-US" sz="2400" dirty="0"/>
          </a:p>
          <a:p>
            <a:endParaRPr lang="en-US" dirty="0"/>
          </a:p>
        </p:txBody>
      </p:sp>
      <p:pic>
        <p:nvPicPr>
          <p:cNvPr id="56326" name="Picture 6" descr="DSC_0150"/>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95288" y="1916113"/>
            <a:ext cx="4464050" cy="2692400"/>
          </a:xfrm>
          <a:prstGeom prst="rect">
            <a:avLst/>
          </a:prstGeom>
          <a:noFill/>
          <a:extLst>
            <a:ext uri="{909E8E84-426E-40DD-AFC4-6F175D3DCCD1}">
              <a14:hiddenFill xmlns:a14="http://schemas.microsoft.com/office/drawing/2010/main">
                <a:solidFill>
                  <a:srgbClr val="FFFFFF"/>
                </a:solidFill>
              </a14:hiddenFill>
            </a:ext>
          </a:extLst>
        </p:spPr>
      </p:pic>
      <p:pic>
        <p:nvPicPr>
          <p:cNvPr id="56327" name="Picture 7" descr="DSC_015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43438" y="3475038"/>
            <a:ext cx="4513262" cy="3001962"/>
          </a:xfrm>
          <a:prstGeom prst="rect">
            <a:avLst/>
          </a:prstGeom>
          <a:noFill/>
          <a:extLst>
            <a:ext uri="{909E8E84-426E-40DD-AFC4-6F175D3DCCD1}">
              <a14:hiddenFill xmlns:a14="http://schemas.microsoft.com/office/drawing/2010/main">
                <a:solidFill>
                  <a:srgbClr val="FFFFFF"/>
                </a:solidFill>
              </a14:hiddenFill>
            </a:ext>
          </a:extLst>
        </p:spPr>
      </p:pic>
      <p:sp>
        <p:nvSpPr>
          <p:cNvPr id="56328" name="Text Box 8"/>
          <p:cNvSpPr txBox="1">
            <a:spLocks noChangeArrowheads="1"/>
          </p:cNvSpPr>
          <p:nvPr/>
        </p:nvSpPr>
        <p:spPr bwMode="auto">
          <a:xfrm>
            <a:off x="539750" y="5229225"/>
            <a:ext cx="3419475"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dirty="0"/>
              <a:t>Finger Stimulus: </a:t>
            </a:r>
          </a:p>
          <a:p>
            <a:pPr>
              <a:spcBef>
                <a:spcPct val="50000"/>
              </a:spcBef>
            </a:pPr>
            <a:r>
              <a:rPr lang="en-US" sz="2000" dirty="0"/>
              <a:t>Equal-Different</a:t>
            </a:r>
          </a:p>
        </p:txBody>
      </p:sp>
    </p:spTree>
    <p:extLst>
      <p:ext uri="{BB962C8B-B14F-4D97-AF65-F5344CB8AC3E}">
        <p14:creationId xmlns:p14="http://schemas.microsoft.com/office/powerpoint/2010/main" val="3824812585"/>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8" name="Text Box 8"/>
          <p:cNvSpPr txBox="1">
            <a:spLocks noChangeArrowheads="1"/>
          </p:cNvSpPr>
          <p:nvPr/>
        </p:nvSpPr>
        <p:spPr bwMode="auto">
          <a:xfrm>
            <a:off x="179388" y="5300663"/>
            <a:ext cx="4968875"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dirty="0"/>
              <a:t>Directions: Left-Right. / Top-Down</a:t>
            </a:r>
          </a:p>
          <a:p>
            <a:pPr>
              <a:spcBef>
                <a:spcPct val="50000"/>
              </a:spcBef>
            </a:pPr>
            <a:r>
              <a:rPr lang="en-US" sz="2000" dirty="0"/>
              <a:t>Vertical, Horizontal, Perpendicular</a:t>
            </a:r>
          </a:p>
        </p:txBody>
      </p:sp>
      <p:pic>
        <p:nvPicPr>
          <p:cNvPr id="30733" name="Picture 13" descr="DSC_000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8313" y="2565400"/>
            <a:ext cx="3889375" cy="2586038"/>
          </a:xfrm>
          <a:prstGeom prst="rect">
            <a:avLst/>
          </a:prstGeom>
          <a:noFill/>
          <a:extLst>
            <a:ext uri="{909E8E84-426E-40DD-AFC4-6F175D3DCCD1}">
              <a14:hiddenFill xmlns:a14="http://schemas.microsoft.com/office/drawing/2010/main">
                <a:solidFill>
                  <a:srgbClr val="FFFFFF"/>
                </a:solidFill>
              </a14:hiddenFill>
            </a:ext>
          </a:extLst>
        </p:spPr>
      </p:pic>
      <p:pic>
        <p:nvPicPr>
          <p:cNvPr id="30734" name="Picture 14" descr="DSC_001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87900" y="2565400"/>
            <a:ext cx="3863975" cy="2568575"/>
          </a:xfrm>
          <a:prstGeom prst="rect">
            <a:avLst/>
          </a:prstGeom>
          <a:noFill/>
          <a:extLst>
            <a:ext uri="{909E8E84-426E-40DD-AFC4-6F175D3DCCD1}">
              <a14:hiddenFill xmlns:a14="http://schemas.microsoft.com/office/drawing/2010/main">
                <a:solidFill>
                  <a:srgbClr val="FFFFFF"/>
                </a:solidFill>
              </a14:hiddenFill>
            </a:ext>
          </a:extLst>
        </p:spPr>
      </p:pic>
      <p:sp>
        <p:nvSpPr>
          <p:cNvPr id="30735" name="Text Box 15"/>
          <p:cNvSpPr txBox="1">
            <a:spLocks noChangeArrowheads="1"/>
          </p:cNvSpPr>
          <p:nvPr/>
        </p:nvSpPr>
        <p:spPr bwMode="auto">
          <a:xfrm>
            <a:off x="5219700" y="5300663"/>
            <a:ext cx="32400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dirty="0"/>
              <a:t>Placing the hands</a:t>
            </a:r>
          </a:p>
        </p:txBody>
      </p:sp>
      <p:sp>
        <p:nvSpPr>
          <p:cNvPr id="11" name="Rectangle 3"/>
          <p:cNvSpPr txBox="1">
            <a:spLocks noChangeArrowheads="1"/>
          </p:cNvSpPr>
          <p:nvPr/>
        </p:nvSpPr>
        <p:spPr>
          <a:xfrm>
            <a:off x="2968855" y="908051"/>
            <a:ext cx="5543550" cy="1008062"/>
          </a:xfrm>
          <a:prstGeom prst="rect">
            <a:avLst/>
          </a:prstGeom>
        </p:spPr>
        <p:txBody>
          <a:bodyPr vert="horz" lIns="91440" tIns="45720" rIns="91440" bIns="45720" rtlCol="0">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pPr>
              <a:buFontTx/>
              <a:buNone/>
            </a:pPr>
            <a:r>
              <a:rPr lang="en-US" sz="2400" dirty="0">
                <a:solidFill>
                  <a:srgbClr val="FFFF00"/>
                </a:solidFill>
              </a:rPr>
              <a:t>Before Reading… learning concepts</a:t>
            </a:r>
            <a:endParaRPr lang="en-US" sz="2400" dirty="0"/>
          </a:p>
        </p:txBody>
      </p:sp>
    </p:spTree>
    <p:extLst>
      <p:ext uri="{BB962C8B-B14F-4D97-AF65-F5344CB8AC3E}">
        <p14:creationId xmlns:p14="http://schemas.microsoft.com/office/powerpoint/2010/main" val="2834756039"/>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normAutofit/>
          </a:bodyPr>
          <a:lstStyle/>
          <a:p>
            <a:r>
              <a:rPr lang="pt-PT" sz="4000"/>
              <a:t/>
            </a:r>
            <a:br>
              <a:rPr lang="pt-PT" sz="4000"/>
            </a:br>
            <a:endParaRPr lang="en-US" sz="4000"/>
          </a:p>
        </p:txBody>
      </p:sp>
      <p:pic>
        <p:nvPicPr>
          <p:cNvPr id="35853" name="Picture 13" descr="DSC_0100-1"/>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46754" y="2894028"/>
            <a:ext cx="3421932" cy="2209751"/>
          </a:xfrm>
          <a:prstGeom prst="rect">
            <a:avLst/>
          </a:prstGeom>
          <a:extLst>
            <a:ext uri="{909E8E84-426E-40DD-AFC4-6F175D3DCCD1}">
              <a14:hiddenFill xmlns:a14="http://schemas.microsoft.com/office/drawing/2010/main">
                <a:solidFill>
                  <a:srgbClr val="FFFFFF"/>
                </a:solidFill>
              </a14:hiddenFill>
            </a:ext>
          </a:extLst>
        </p:spPr>
      </p:pic>
      <p:pic>
        <p:nvPicPr>
          <p:cNvPr id="35855" name="Picture 15" descr="DSC_010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500563" y="2894028"/>
            <a:ext cx="3715321" cy="228280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p:cNvSpPr txBox="1">
            <a:spLocks noChangeArrowheads="1"/>
          </p:cNvSpPr>
          <p:nvPr/>
        </p:nvSpPr>
        <p:spPr>
          <a:xfrm>
            <a:off x="2968855" y="908051"/>
            <a:ext cx="5543550" cy="1008062"/>
          </a:xfrm>
          <a:prstGeom prst="rect">
            <a:avLst/>
          </a:prstGeom>
        </p:spPr>
        <p:txBody>
          <a:bodyPr vert="horz" lIns="91440" tIns="45720" rIns="91440" bIns="45720" rtlCol="0">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pPr>
              <a:buFontTx/>
              <a:buNone/>
            </a:pPr>
            <a:r>
              <a:rPr lang="en-US" sz="2400" dirty="0">
                <a:solidFill>
                  <a:srgbClr val="FFFF00"/>
                </a:solidFill>
              </a:rPr>
              <a:t>Before Reading… learning concepts</a:t>
            </a:r>
            <a:endParaRPr lang="en-US" sz="2400" dirty="0"/>
          </a:p>
        </p:txBody>
      </p:sp>
      <p:sp>
        <p:nvSpPr>
          <p:cNvPr id="9" name="Text Box 8"/>
          <p:cNvSpPr txBox="1">
            <a:spLocks noChangeArrowheads="1"/>
          </p:cNvSpPr>
          <p:nvPr/>
        </p:nvSpPr>
        <p:spPr bwMode="auto">
          <a:xfrm>
            <a:off x="5347420" y="5465763"/>
            <a:ext cx="3419475"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dirty="0"/>
              <a:t>Finger Stimulus: </a:t>
            </a:r>
          </a:p>
          <a:p>
            <a:pPr>
              <a:spcBef>
                <a:spcPct val="50000"/>
              </a:spcBef>
            </a:pPr>
            <a:r>
              <a:rPr lang="en-US" sz="2000" dirty="0"/>
              <a:t>Equal-Different</a:t>
            </a:r>
          </a:p>
        </p:txBody>
      </p:sp>
    </p:spTree>
    <p:extLst>
      <p:ext uri="{BB962C8B-B14F-4D97-AF65-F5344CB8AC3E}">
        <p14:creationId xmlns:p14="http://schemas.microsoft.com/office/powerpoint/2010/main" val="1789375227"/>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normAutofit/>
          </a:bodyPr>
          <a:lstStyle/>
          <a:p>
            <a:r>
              <a:rPr lang="pt-PT" sz="4000"/>
              <a:t/>
            </a:r>
            <a:br>
              <a:rPr lang="pt-PT" sz="4000"/>
            </a:br>
            <a:endParaRPr lang="en-US" sz="4000"/>
          </a:p>
        </p:txBody>
      </p:sp>
      <p:pic>
        <p:nvPicPr>
          <p:cNvPr id="11270" name="Picture 6" descr="2008"/>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26347" y="1739422"/>
            <a:ext cx="3024187" cy="1289051"/>
          </a:xfrm>
          <a:prstGeom prst="rect">
            <a:avLst/>
          </a:prstGeom>
          <a:noFill/>
          <a:extLst>
            <a:ext uri="{909E8E84-426E-40DD-AFC4-6F175D3DCCD1}">
              <a14:hiddenFill xmlns:a14="http://schemas.microsoft.com/office/drawing/2010/main">
                <a:solidFill>
                  <a:srgbClr val="FFFFFF"/>
                </a:solidFill>
              </a14:hiddenFill>
            </a:ext>
          </a:extLst>
        </p:spPr>
      </p:pic>
      <p:pic>
        <p:nvPicPr>
          <p:cNvPr id="11271" name="Picture 7" descr="2008"/>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291138" y="1929795"/>
            <a:ext cx="3024188" cy="1721484"/>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200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1188" y="4365625"/>
            <a:ext cx="3024187" cy="2268538"/>
          </a:xfrm>
          <a:prstGeom prst="rect">
            <a:avLst/>
          </a:prstGeom>
          <a:noFill/>
          <a:extLst>
            <a:ext uri="{909E8E84-426E-40DD-AFC4-6F175D3DCCD1}">
              <a14:hiddenFill xmlns:a14="http://schemas.microsoft.com/office/drawing/2010/main">
                <a:solidFill>
                  <a:srgbClr val="FFFFFF"/>
                </a:solidFill>
              </a14:hiddenFill>
            </a:ext>
          </a:extLst>
        </p:spPr>
      </p:pic>
      <p:pic>
        <p:nvPicPr>
          <p:cNvPr id="11273" name="Picture 9" descr="200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435600" y="4378325"/>
            <a:ext cx="3024188" cy="2266950"/>
          </a:xfrm>
          <a:prstGeom prst="rect">
            <a:avLst/>
          </a:prstGeom>
          <a:noFill/>
          <a:extLst>
            <a:ext uri="{909E8E84-426E-40DD-AFC4-6F175D3DCCD1}">
              <a14:hiddenFill xmlns:a14="http://schemas.microsoft.com/office/drawing/2010/main">
                <a:solidFill>
                  <a:srgbClr val="FFFFFF"/>
                </a:solidFill>
              </a14:hiddenFill>
            </a:ext>
          </a:extLst>
        </p:spPr>
      </p:pic>
      <p:sp>
        <p:nvSpPr>
          <p:cNvPr id="11274" name="Text Box 10"/>
          <p:cNvSpPr txBox="1">
            <a:spLocks noChangeArrowheads="1"/>
          </p:cNvSpPr>
          <p:nvPr/>
        </p:nvSpPr>
        <p:spPr bwMode="auto">
          <a:xfrm>
            <a:off x="3635375" y="2133600"/>
            <a:ext cx="12239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dirty="0"/>
              <a:t>Series</a:t>
            </a:r>
          </a:p>
        </p:txBody>
      </p:sp>
      <p:sp>
        <p:nvSpPr>
          <p:cNvPr id="11275" name="Text Box 11"/>
          <p:cNvSpPr txBox="1">
            <a:spLocks noChangeArrowheads="1"/>
          </p:cNvSpPr>
          <p:nvPr/>
        </p:nvSpPr>
        <p:spPr bwMode="auto">
          <a:xfrm>
            <a:off x="4067175" y="3579813"/>
            <a:ext cx="1511300"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dirty="0"/>
              <a:t>Spatial</a:t>
            </a:r>
          </a:p>
          <a:p>
            <a:pPr>
              <a:spcBef>
                <a:spcPct val="50000"/>
              </a:spcBef>
            </a:pPr>
            <a:r>
              <a:rPr lang="en-US" dirty="0"/>
              <a:t>Notions</a:t>
            </a:r>
          </a:p>
        </p:txBody>
      </p:sp>
      <p:sp>
        <p:nvSpPr>
          <p:cNvPr id="11276" name="Text Box 12"/>
          <p:cNvSpPr txBox="1">
            <a:spLocks noChangeArrowheads="1"/>
          </p:cNvSpPr>
          <p:nvPr/>
        </p:nvSpPr>
        <p:spPr bwMode="auto">
          <a:xfrm>
            <a:off x="3635375" y="5654675"/>
            <a:ext cx="1351404"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dirty="0"/>
              <a:t>Strait</a:t>
            </a:r>
          </a:p>
          <a:p>
            <a:pPr>
              <a:spcBef>
                <a:spcPct val="50000"/>
              </a:spcBef>
            </a:pPr>
            <a:r>
              <a:rPr lang="en-US" dirty="0"/>
              <a:t>Lines</a:t>
            </a:r>
          </a:p>
        </p:txBody>
      </p:sp>
      <p:sp>
        <p:nvSpPr>
          <p:cNvPr id="12" name="Rectangle 3"/>
          <p:cNvSpPr txBox="1">
            <a:spLocks noChangeArrowheads="1"/>
          </p:cNvSpPr>
          <p:nvPr/>
        </p:nvSpPr>
        <p:spPr>
          <a:xfrm>
            <a:off x="2968855" y="908051"/>
            <a:ext cx="5543550" cy="1008062"/>
          </a:xfrm>
          <a:prstGeom prst="rect">
            <a:avLst/>
          </a:prstGeom>
        </p:spPr>
        <p:txBody>
          <a:bodyPr vert="horz" lIns="91440" tIns="45720" rIns="91440" bIns="45720" rtlCol="0">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pPr>
              <a:buFontTx/>
              <a:buNone/>
            </a:pPr>
            <a:r>
              <a:rPr lang="en-US" sz="2400">
                <a:solidFill>
                  <a:srgbClr val="FFFF00"/>
                </a:solidFill>
              </a:rPr>
              <a:t>Before Reading… learning concepts</a:t>
            </a:r>
            <a:endParaRPr lang="en-US" sz="2400"/>
          </a:p>
          <a:p>
            <a:endParaRPr lang="en-US" dirty="0"/>
          </a:p>
        </p:txBody>
      </p:sp>
    </p:spTree>
    <p:extLst>
      <p:ext uri="{BB962C8B-B14F-4D97-AF65-F5344CB8AC3E}">
        <p14:creationId xmlns:p14="http://schemas.microsoft.com/office/powerpoint/2010/main" val="338512477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a:t>Problems in Vision</a:t>
            </a:r>
          </a:p>
        </p:txBody>
      </p:sp>
      <p:sp>
        <p:nvSpPr>
          <p:cNvPr id="3" name="Marcador de Posição de Conteúdo 2"/>
          <p:cNvSpPr>
            <a:spLocks noGrp="1"/>
          </p:cNvSpPr>
          <p:nvPr>
            <p:ph sz="half" idx="1"/>
          </p:nvPr>
        </p:nvSpPr>
        <p:spPr>
          <a:xfrm>
            <a:off x="946403" y="1828801"/>
            <a:ext cx="6058246" cy="4351337"/>
          </a:xfrm>
        </p:spPr>
        <p:txBody>
          <a:bodyPr/>
          <a:lstStyle/>
          <a:p>
            <a:pPr marL="0" indent="0">
              <a:buNone/>
            </a:pPr>
            <a:r>
              <a:rPr lang="en-US" sz="2000" b="1" dirty="0"/>
              <a:t>Acuity</a:t>
            </a:r>
            <a:endParaRPr lang="en-US" b="1" dirty="0"/>
          </a:p>
          <a:p>
            <a:pPr marL="0" indent="0">
              <a:buNone/>
            </a:pPr>
            <a:r>
              <a:rPr lang="en-US" dirty="0"/>
              <a:t>The ability to distinguish a specific visual object from other similar stimuli</a:t>
            </a:r>
            <a:endParaRPr lang="pt-PT" dirty="0"/>
          </a:p>
        </p:txBody>
      </p:sp>
      <p:pic>
        <p:nvPicPr>
          <p:cNvPr id="5" name="Picture 6" descr="Angulo visual DE LA VISTA"/>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061512" y="3590401"/>
            <a:ext cx="3519632" cy="1980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TestAVLAlcaláGarcía-Incompleto"/>
          <p:cNvPicPr>
            <a:picLocks noChangeAspect="1" noChangeArrowheads="1"/>
          </p:cNvPicPr>
          <p:nvPr/>
        </p:nvPicPr>
        <p:blipFill>
          <a:blip r:embed="rId3" cstate="screen">
            <a:lum contrast="30000"/>
            <a:extLst>
              <a:ext uri="{28A0092B-C50C-407E-A947-70E740481C1C}">
                <a14:useLocalDpi xmlns:a14="http://schemas.microsoft.com/office/drawing/2010/main"/>
              </a:ext>
            </a:extLst>
          </a:blip>
          <a:srcRect/>
          <a:stretch>
            <a:fillRect/>
          </a:stretch>
        </p:blipFill>
        <p:spPr bwMode="auto">
          <a:xfrm>
            <a:off x="5078984" y="2766953"/>
            <a:ext cx="31369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72989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01" name="Picture 13" descr="2008"/>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219700" y="1773238"/>
            <a:ext cx="3384550" cy="2538412"/>
          </a:xfrm>
          <a:prstGeom prst="rect">
            <a:avLst/>
          </a:prstGeom>
          <a:noFill/>
          <a:extLst>
            <a:ext uri="{909E8E84-426E-40DD-AFC4-6F175D3DCCD1}">
              <a14:hiddenFill xmlns:a14="http://schemas.microsoft.com/office/drawing/2010/main">
                <a:solidFill>
                  <a:srgbClr val="FFFFFF"/>
                </a:solidFill>
              </a14:hiddenFill>
            </a:ext>
          </a:extLst>
        </p:spPr>
      </p:pic>
      <p:sp>
        <p:nvSpPr>
          <p:cNvPr id="12302" name="Text Box 14"/>
          <p:cNvSpPr txBox="1">
            <a:spLocks noChangeArrowheads="1"/>
          </p:cNvSpPr>
          <p:nvPr/>
        </p:nvSpPr>
        <p:spPr bwMode="auto">
          <a:xfrm>
            <a:off x="3530600" y="2781300"/>
            <a:ext cx="3816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PT" dirty="0"/>
              <a:t>Curve </a:t>
            </a:r>
            <a:r>
              <a:rPr lang="en-US" dirty="0"/>
              <a:t>Lines</a:t>
            </a:r>
          </a:p>
        </p:txBody>
      </p:sp>
      <p:pic>
        <p:nvPicPr>
          <p:cNvPr id="12303" name="Picture 15" descr="200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3850" y="1773238"/>
            <a:ext cx="3240088" cy="2430462"/>
          </a:xfrm>
          <a:prstGeom prst="rect">
            <a:avLst/>
          </a:prstGeom>
          <a:noFill/>
          <a:extLst>
            <a:ext uri="{909E8E84-426E-40DD-AFC4-6F175D3DCCD1}">
              <a14:hiddenFill xmlns:a14="http://schemas.microsoft.com/office/drawing/2010/main">
                <a:solidFill>
                  <a:srgbClr val="FFFFFF"/>
                </a:solidFill>
              </a14:hiddenFill>
            </a:ext>
          </a:extLst>
        </p:spPr>
      </p:pic>
      <p:pic>
        <p:nvPicPr>
          <p:cNvPr id="12304" name="Picture 16" descr="200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3850" y="4203700"/>
            <a:ext cx="3240088" cy="2484438"/>
          </a:xfrm>
          <a:prstGeom prst="rect">
            <a:avLst/>
          </a:prstGeom>
          <a:noFill/>
          <a:extLst>
            <a:ext uri="{909E8E84-426E-40DD-AFC4-6F175D3DCCD1}">
              <a14:hiddenFill xmlns:a14="http://schemas.microsoft.com/office/drawing/2010/main">
                <a:solidFill>
                  <a:srgbClr val="FFFFFF"/>
                </a:solidFill>
              </a14:hiddenFill>
            </a:ext>
          </a:extLst>
        </p:spPr>
      </p:pic>
      <p:pic>
        <p:nvPicPr>
          <p:cNvPr id="12305" name="Picture 17" descr="200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21288" y="4184650"/>
            <a:ext cx="3382962" cy="2484438"/>
          </a:xfrm>
          <a:prstGeom prst="rect">
            <a:avLst/>
          </a:prstGeom>
          <a:noFill/>
          <a:extLst>
            <a:ext uri="{909E8E84-426E-40DD-AFC4-6F175D3DCCD1}">
              <a14:hiddenFill xmlns:a14="http://schemas.microsoft.com/office/drawing/2010/main">
                <a:solidFill>
                  <a:srgbClr val="FFFFFF"/>
                </a:solidFill>
              </a14:hiddenFill>
            </a:ext>
          </a:extLst>
        </p:spPr>
      </p:pic>
      <p:sp>
        <p:nvSpPr>
          <p:cNvPr id="12306" name="Text Box 18"/>
          <p:cNvSpPr txBox="1">
            <a:spLocks noChangeArrowheads="1"/>
          </p:cNvSpPr>
          <p:nvPr/>
        </p:nvSpPr>
        <p:spPr bwMode="auto">
          <a:xfrm>
            <a:off x="3708400" y="4868863"/>
            <a:ext cx="3816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dirty="0"/>
              <a:t>Sizes</a:t>
            </a:r>
          </a:p>
        </p:txBody>
      </p:sp>
      <p:sp>
        <p:nvSpPr>
          <p:cNvPr id="11" name="Rectangle 3"/>
          <p:cNvSpPr txBox="1">
            <a:spLocks noChangeArrowheads="1"/>
          </p:cNvSpPr>
          <p:nvPr/>
        </p:nvSpPr>
        <p:spPr>
          <a:xfrm>
            <a:off x="2968855" y="917478"/>
            <a:ext cx="5543550" cy="1008062"/>
          </a:xfrm>
          <a:prstGeom prst="rect">
            <a:avLst/>
          </a:prstGeom>
        </p:spPr>
        <p:txBody>
          <a:bodyPr vert="horz" lIns="91440" tIns="45720" rIns="91440" bIns="45720" rtlCol="0">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pPr>
              <a:buFontTx/>
              <a:buNone/>
            </a:pPr>
            <a:r>
              <a:rPr lang="en-US" sz="2400" dirty="0">
                <a:solidFill>
                  <a:srgbClr val="FFFF00"/>
                </a:solidFill>
              </a:rPr>
              <a:t>Before Reading… learning concepts</a:t>
            </a:r>
            <a:endParaRPr lang="en-US" sz="2400" dirty="0"/>
          </a:p>
          <a:p>
            <a:endParaRPr lang="en-US" dirty="0"/>
          </a:p>
        </p:txBody>
      </p:sp>
    </p:spTree>
    <p:extLst>
      <p:ext uri="{BB962C8B-B14F-4D97-AF65-F5344CB8AC3E}">
        <p14:creationId xmlns:p14="http://schemas.microsoft.com/office/powerpoint/2010/main" val="2167107075"/>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normAutofit/>
          </a:bodyPr>
          <a:lstStyle/>
          <a:p>
            <a:r>
              <a:rPr lang="pt-PT" sz="4000"/>
              <a:t/>
            </a:r>
            <a:br>
              <a:rPr lang="pt-PT" sz="4000"/>
            </a:br>
            <a:endParaRPr lang="en-US" sz="4000"/>
          </a:p>
        </p:txBody>
      </p:sp>
      <p:pic>
        <p:nvPicPr>
          <p:cNvPr id="13324" name="Picture 12" descr="2009"/>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827088" y="2611225"/>
            <a:ext cx="3294062" cy="3841963"/>
          </a:xfrm>
          <a:prstGeom prst="rect">
            <a:avLst/>
          </a:prstGeom>
          <a:noFill/>
          <a:extLst>
            <a:ext uri="{909E8E84-426E-40DD-AFC4-6F175D3DCCD1}">
              <a14:hiddenFill xmlns:a14="http://schemas.microsoft.com/office/drawing/2010/main">
                <a:solidFill>
                  <a:srgbClr val="FFFFFF"/>
                </a:solidFill>
              </a14:hiddenFill>
            </a:ext>
          </a:extLst>
        </p:spPr>
      </p:pic>
      <p:sp>
        <p:nvSpPr>
          <p:cNvPr id="13325" name="Text Box 13"/>
          <p:cNvSpPr txBox="1">
            <a:spLocks noChangeArrowheads="1"/>
          </p:cNvSpPr>
          <p:nvPr/>
        </p:nvSpPr>
        <p:spPr bwMode="auto">
          <a:xfrm>
            <a:off x="4608513" y="3357563"/>
            <a:ext cx="4535487"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PT" sz="2400">
                <a:solidFill>
                  <a:schemeClr val="bg1"/>
                </a:solidFill>
              </a:rPr>
              <a:t>Brincar com o braille</a:t>
            </a:r>
          </a:p>
          <a:p>
            <a:pPr>
              <a:spcBef>
                <a:spcPct val="50000"/>
              </a:spcBef>
            </a:pPr>
            <a:r>
              <a:rPr lang="pt-PT" sz="2400">
                <a:solidFill>
                  <a:schemeClr val="bg1"/>
                </a:solidFill>
              </a:rPr>
              <a:t>Noções espaciais</a:t>
            </a:r>
          </a:p>
        </p:txBody>
      </p:sp>
      <p:sp>
        <p:nvSpPr>
          <p:cNvPr id="6" name="Rectangle 3"/>
          <p:cNvSpPr txBox="1">
            <a:spLocks noChangeArrowheads="1"/>
          </p:cNvSpPr>
          <p:nvPr/>
        </p:nvSpPr>
        <p:spPr>
          <a:xfrm>
            <a:off x="2968855" y="908051"/>
            <a:ext cx="5543550" cy="1008062"/>
          </a:xfrm>
          <a:prstGeom prst="rect">
            <a:avLst/>
          </a:prstGeom>
        </p:spPr>
        <p:txBody>
          <a:bodyPr vert="horz" lIns="91440" tIns="45720" rIns="91440" bIns="45720" rtlCol="0">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pPr>
              <a:buFontTx/>
              <a:buNone/>
            </a:pPr>
            <a:r>
              <a:rPr lang="en-US" sz="2400" dirty="0">
                <a:solidFill>
                  <a:srgbClr val="FFFF00"/>
                </a:solidFill>
              </a:rPr>
              <a:t>Before Reading… learning concepts</a:t>
            </a:r>
            <a:endParaRPr lang="en-US" sz="2400" dirty="0"/>
          </a:p>
          <a:p>
            <a:endParaRPr lang="en-US" dirty="0"/>
          </a:p>
        </p:txBody>
      </p:sp>
    </p:spTree>
    <p:extLst>
      <p:ext uri="{BB962C8B-B14F-4D97-AF65-F5344CB8AC3E}">
        <p14:creationId xmlns:p14="http://schemas.microsoft.com/office/powerpoint/2010/main" val="4289129572"/>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normAutofit/>
          </a:bodyPr>
          <a:lstStyle/>
          <a:p>
            <a:r>
              <a:rPr lang="pt-PT" sz="4000" dirty="0"/>
              <a:t/>
            </a:r>
            <a:br>
              <a:rPr lang="pt-PT" sz="4000" dirty="0"/>
            </a:br>
            <a:endParaRPr lang="en-US" sz="4000" dirty="0"/>
          </a:p>
        </p:txBody>
      </p:sp>
      <p:pic>
        <p:nvPicPr>
          <p:cNvPr id="14344" name="Picture 8" descr="2009"/>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8313" y="2781300"/>
            <a:ext cx="4103687" cy="3076575"/>
          </a:xfrm>
          <a:prstGeom prst="rect">
            <a:avLst/>
          </a:prstGeom>
          <a:noFill/>
          <a:extLst>
            <a:ext uri="{909E8E84-426E-40DD-AFC4-6F175D3DCCD1}">
              <a14:hiddenFill xmlns:a14="http://schemas.microsoft.com/office/drawing/2010/main">
                <a:solidFill>
                  <a:srgbClr val="FFFFFF"/>
                </a:solidFill>
              </a14:hiddenFill>
            </a:ext>
          </a:extLst>
        </p:spPr>
      </p:pic>
      <p:pic>
        <p:nvPicPr>
          <p:cNvPr id="14345" name="Picture 9" descr="2009"/>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101129" y="2328421"/>
            <a:ext cx="3708400" cy="344402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p:cNvSpPr txBox="1">
            <a:spLocks noChangeArrowheads="1"/>
          </p:cNvSpPr>
          <p:nvPr/>
        </p:nvSpPr>
        <p:spPr>
          <a:xfrm>
            <a:off x="2545237" y="908051"/>
            <a:ext cx="5967168" cy="1008062"/>
          </a:xfrm>
          <a:prstGeom prst="rect">
            <a:avLst/>
          </a:prstGeom>
        </p:spPr>
        <p:txBody>
          <a:bodyPr vert="horz" lIns="91440" tIns="45720" rIns="91440" bIns="45720" rtlCol="0">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pPr>
              <a:buFontTx/>
              <a:buNone/>
            </a:pPr>
            <a:r>
              <a:rPr lang="en-US" sz="2400" dirty="0">
                <a:solidFill>
                  <a:srgbClr val="FFFF00"/>
                </a:solidFill>
              </a:rPr>
              <a:t>Before Reading… playing with braille</a:t>
            </a:r>
            <a:endParaRPr lang="en-US" sz="2400" dirty="0"/>
          </a:p>
          <a:p>
            <a:endParaRPr lang="en-US" dirty="0"/>
          </a:p>
        </p:txBody>
      </p:sp>
    </p:spTree>
    <p:extLst>
      <p:ext uri="{BB962C8B-B14F-4D97-AF65-F5344CB8AC3E}">
        <p14:creationId xmlns:p14="http://schemas.microsoft.com/office/powerpoint/2010/main" val="547751040"/>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normAutofit/>
          </a:bodyPr>
          <a:lstStyle/>
          <a:p>
            <a:r>
              <a:rPr lang="pt-PT" sz="4000"/>
              <a:t/>
            </a:r>
            <a:br>
              <a:rPr lang="pt-PT" sz="4000"/>
            </a:br>
            <a:endParaRPr lang="en-US" sz="4000"/>
          </a:p>
        </p:txBody>
      </p:sp>
      <p:pic>
        <p:nvPicPr>
          <p:cNvPr id="48137" name="Picture 9" descr="DSC_0171"/>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39750" y="3808429"/>
            <a:ext cx="3935413" cy="2381234"/>
          </a:xfrm>
          <a:prstGeom prst="rect">
            <a:avLst/>
          </a:prstGeom>
          <a:noFill/>
          <a:extLst>
            <a:ext uri="{909E8E84-426E-40DD-AFC4-6F175D3DCCD1}">
              <a14:hiddenFill xmlns:a14="http://schemas.microsoft.com/office/drawing/2010/main">
                <a:solidFill>
                  <a:srgbClr val="FFFFFF"/>
                </a:solidFill>
              </a14:hiddenFill>
            </a:ext>
          </a:extLst>
        </p:spPr>
      </p:pic>
      <p:pic>
        <p:nvPicPr>
          <p:cNvPr id="48138" name="Picture 10" descr="DSC_0170"/>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435600" y="3035431"/>
            <a:ext cx="3032125" cy="329869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p:cNvSpPr txBox="1">
            <a:spLocks noChangeArrowheads="1"/>
          </p:cNvSpPr>
          <p:nvPr/>
        </p:nvSpPr>
        <p:spPr>
          <a:xfrm>
            <a:off x="2545237" y="908051"/>
            <a:ext cx="5967168" cy="1008062"/>
          </a:xfrm>
          <a:prstGeom prst="rect">
            <a:avLst/>
          </a:prstGeom>
        </p:spPr>
        <p:txBody>
          <a:bodyPr vert="horz" lIns="91440" tIns="45720" rIns="91440" bIns="45720" rtlCol="0">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pPr>
              <a:buFontTx/>
              <a:buNone/>
            </a:pPr>
            <a:r>
              <a:rPr lang="en-US" sz="2400" dirty="0">
                <a:solidFill>
                  <a:srgbClr val="FFFF00"/>
                </a:solidFill>
              </a:rPr>
              <a:t>Before Reading… playing with braille</a:t>
            </a:r>
            <a:endParaRPr lang="en-US" sz="2400" dirty="0"/>
          </a:p>
          <a:p>
            <a:endParaRPr lang="en-US" dirty="0"/>
          </a:p>
        </p:txBody>
      </p:sp>
    </p:spTree>
    <p:extLst>
      <p:ext uri="{BB962C8B-B14F-4D97-AF65-F5344CB8AC3E}">
        <p14:creationId xmlns:p14="http://schemas.microsoft.com/office/powerpoint/2010/main" val="988659455"/>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normAutofit/>
          </a:bodyPr>
          <a:lstStyle/>
          <a:p>
            <a:r>
              <a:rPr lang="pt-PT" sz="4000" dirty="0"/>
              <a:t/>
            </a:r>
            <a:br>
              <a:rPr lang="pt-PT" sz="4000" dirty="0"/>
            </a:br>
            <a:endParaRPr lang="en-US" sz="4000" dirty="0"/>
          </a:p>
        </p:txBody>
      </p:sp>
      <p:pic>
        <p:nvPicPr>
          <p:cNvPr id="33801" name="Picture 9" descr="2008"/>
          <p:cNvPicPr>
            <a:picLocks noChangeAspect="1" noChangeArrowheads="1"/>
          </p:cNvPicPr>
          <p:nvPr/>
        </p:nvPicPr>
        <p:blipFill>
          <a:blip r:embed="rId2" cstate="screen">
            <a:extLst>
              <a:ext uri="{BEBA8EAE-BF5A-486C-A8C5-ECC9F3942E4B}">
                <a14:imgProps xmlns:a14="http://schemas.microsoft.com/office/drawing/2010/main">
                  <a14:imgLayer r:embed="rId3">
                    <a14:imgEffect>
                      <a14:artisticMarker/>
                    </a14:imgEffect>
                  </a14:imgLayer>
                </a14:imgProps>
              </a:ext>
              <a:ext uri="{28A0092B-C50C-407E-A947-70E740481C1C}">
                <a14:useLocalDpi xmlns:a14="http://schemas.microsoft.com/office/drawing/2010/main"/>
              </a:ext>
            </a:extLst>
          </a:blip>
          <a:srcRect/>
          <a:stretch>
            <a:fillRect/>
          </a:stretch>
        </p:blipFill>
        <p:spPr bwMode="auto">
          <a:xfrm>
            <a:off x="611188" y="1844675"/>
            <a:ext cx="3455987" cy="4608513"/>
          </a:xfrm>
          <a:prstGeom prst="rect">
            <a:avLst/>
          </a:prstGeom>
          <a:noFill/>
          <a:extLst>
            <a:ext uri="{909E8E84-426E-40DD-AFC4-6F175D3DCCD1}">
              <a14:hiddenFill xmlns:a14="http://schemas.microsoft.com/office/drawing/2010/main">
                <a:solidFill>
                  <a:srgbClr val="FFFFFF"/>
                </a:solidFill>
              </a14:hiddenFill>
            </a:ext>
          </a:extLst>
        </p:spPr>
      </p:pic>
      <p:pic>
        <p:nvPicPr>
          <p:cNvPr id="33802" name="Picture 10" descr="2008"/>
          <p:cNvPicPr>
            <a:picLocks noChangeAspect="1" noChangeArrowheads="1"/>
          </p:cNvPicPr>
          <p:nvPr/>
        </p:nvPicPr>
        <p:blipFill>
          <a:blip r:embed="rId4" cstate="screen">
            <a:extLst>
              <a:ext uri="{BEBA8EAE-BF5A-486C-A8C5-ECC9F3942E4B}">
                <a14:imgProps xmlns:a14="http://schemas.microsoft.com/office/drawing/2010/main">
                  <a14:imgLayer r:embed="rId5">
                    <a14:imgEffect>
                      <a14:artisticMarker/>
                    </a14:imgEffect>
                  </a14:imgLayer>
                </a14:imgProps>
              </a:ext>
              <a:ext uri="{28A0092B-C50C-407E-A947-70E740481C1C}">
                <a14:useLocalDpi xmlns:a14="http://schemas.microsoft.com/office/drawing/2010/main"/>
              </a:ext>
            </a:extLst>
          </a:blip>
          <a:srcRect/>
          <a:stretch>
            <a:fillRect/>
          </a:stretch>
        </p:blipFill>
        <p:spPr bwMode="auto">
          <a:xfrm>
            <a:off x="5148263" y="1844675"/>
            <a:ext cx="3455987" cy="460851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txBox="1">
            <a:spLocks noChangeArrowheads="1"/>
          </p:cNvSpPr>
          <p:nvPr/>
        </p:nvSpPr>
        <p:spPr>
          <a:xfrm>
            <a:off x="2545237" y="908051"/>
            <a:ext cx="5967168" cy="1008062"/>
          </a:xfrm>
          <a:prstGeom prst="rect">
            <a:avLst/>
          </a:prstGeom>
        </p:spPr>
        <p:txBody>
          <a:bodyPr vert="horz" lIns="91440" tIns="45720" rIns="91440" bIns="45720" rtlCol="0">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pPr>
              <a:buFontTx/>
              <a:buNone/>
            </a:pPr>
            <a:r>
              <a:rPr lang="en-US" sz="2400" dirty="0">
                <a:solidFill>
                  <a:srgbClr val="FFFF00"/>
                </a:solidFill>
              </a:rPr>
              <a:t>Before Writing… playing with braille</a:t>
            </a:r>
            <a:endParaRPr lang="en-US" sz="2400" dirty="0"/>
          </a:p>
          <a:p>
            <a:endParaRPr lang="en-US" dirty="0"/>
          </a:p>
        </p:txBody>
      </p:sp>
    </p:spTree>
    <p:extLst>
      <p:ext uri="{BB962C8B-B14F-4D97-AF65-F5344CB8AC3E}">
        <p14:creationId xmlns:p14="http://schemas.microsoft.com/office/powerpoint/2010/main" val="1746349693"/>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normAutofit/>
          </a:bodyPr>
          <a:lstStyle/>
          <a:p>
            <a:r>
              <a:rPr lang="pt-PT" sz="4000"/>
              <a:t/>
            </a:r>
            <a:br>
              <a:rPr lang="pt-PT" sz="4000"/>
            </a:br>
            <a:endParaRPr lang="en-US" sz="4000"/>
          </a:p>
        </p:txBody>
      </p:sp>
      <p:pic>
        <p:nvPicPr>
          <p:cNvPr id="17415" name="Picture 7" descr="DSC_0011"/>
          <p:cNvPicPr>
            <a:picLocks noChangeAspect="1" noChangeArrowheads="1"/>
          </p:cNvPicPr>
          <p:nvPr/>
        </p:nvPicPr>
        <p:blipFill>
          <a:blip r:embed="rId2" cstate="screen">
            <a:extLst>
              <a:ext uri="{BEBA8EAE-BF5A-486C-A8C5-ECC9F3942E4B}">
                <a14:imgProps xmlns:a14="http://schemas.microsoft.com/office/drawing/2010/main">
                  <a14:imgLayer r:embed="rId3">
                    <a14:imgEffect>
                      <a14:artisticMarker/>
                    </a14:imgEffect>
                  </a14:imgLayer>
                </a14:imgProps>
              </a:ext>
              <a:ext uri="{28A0092B-C50C-407E-A947-70E740481C1C}">
                <a14:useLocalDpi xmlns:a14="http://schemas.microsoft.com/office/drawing/2010/main"/>
              </a:ext>
            </a:extLst>
          </a:blip>
          <a:srcRect/>
          <a:stretch>
            <a:fillRect/>
          </a:stretch>
        </p:blipFill>
        <p:spPr bwMode="auto">
          <a:xfrm>
            <a:off x="4211638" y="1484313"/>
            <a:ext cx="4654550" cy="3095625"/>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descr="DSC_000a1"/>
          <p:cNvPicPr>
            <a:picLocks noChangeAspect="1" noChangeArrowheads="1"/>
          </p:cNvPicPr>
          <p:nvPr/>
        </p:nvPicPr>
        <p:blipFill>
          <a:blip r:embed="rId4" cstate="screen">
            <a:extLst>
              <a:ext uri="{BEBA8EAE-BF5A-486C-A8C5-ECC9F3942E4B}">
                <a14:imgProps xmlns:a14="http://schemas.microsoft.com/office/drawing/2010/main">
                  <a14:imgLayer r:embed="rId5">
                    <a14:imgEffect>
                      <a14:artisticMarker/>
                    </a14:imgEffect>
                  </a14:imgLayer>
                </a14:imgProps>
              </a:ext>
              <a:ext uri="{28A0092B-C50C-407E-A947-70E740481C1C}">
                <a14:useLocalDpi xmlns:a14="http://schemas.microsoft.com/office/drawing/2010/main"/>
              </a:ext>
            </a:extLst>
          </a:blip>
          <a:srcRect/>
          <a:stretch>
            <a:fillRect/>
          </a:stretch>
        </p:blipFill>
        <p:spPr bwMode="auto">
          <a:xfrm>
            <a:off x="179388" y="2997200"/>
            <a:ext cx="4799012" cy="319087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txBox="1">
            <a:spLocks noChangeArrowheads="1"/>
          </p:cNvSpPr>
          <p:nvPr/>
        </p:nvSpPr>
        <p:spPr>
          <a:xfrm>
            <a:off x="332107" y="461170"/>
            <a:ext cx="6376668" cy="1008062"/>
          </a:xfrm>
          <a:prstGeom prst="rect">
            <a:avLst/>
          </a:prstGeom>
        </p:spPr>
        <p:txBody>
          <a:bodyPr vert="horz" lIns="91440" tIns="45720" rIns="91440" bIns="45720" rtlCol="0">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pPr>
              <a:buFontTx/>
              <a:buNone/>
            </a:pPr>
            <a:r>
              <a:rPr lang="en-US" sz="2400" dirty="0">
                <a:solidFill>
                  <a:srgbClr val="FFFF00"/>
                </a:solidFill>
              </a:rPr>
              <a:t>Reading…</a:t>
            </a:r>
            <a:endParaRPr lang="en-US" sz="2400" dirty="0"/>
          </a:p>
          <a:p>
            <a:endParaRPr lang="en-US" dirty="0"/>
          </a:p>
        </p:txBody>
      </p:sp>
    </p:spTree>
    <p:extLst>
      <p:ext uri="{BB962C8B-B14F-4D97-AF65-F5344CB8AC3E}">
        <p14:creationId xmlns:p14="http://schemas.microsoft.com/office/powerpoint/2010/main" val="426192816"/>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normAutofit/>
          </a:bodyPr>
          <a:lstStyle/>
          <a:p>
            <a:r>
              <a:rPr lang="pt-PT" sz="4000"/>
              <a:t/>
            </a:r>
            <a:br>
              <a:rPr lang="pt-PT" sz="4000"/>
            </a:br>
            <a:endParaRPr lang="en-US" sz="4000"/>
          </a:p>
        </p:txBody>
      </p:sp>
      <p:pic>
        <p:nvPicPr>
          <p:cNvPr id="18440" name="Picture 8" descr="DSC_a06"/>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148263" y="1125538"/>
            <a:ext cx="3557587" cy="5351462"/>
          </a:xfrm>
          <a:prstGeom prst="rect">
            <a:avLst/>
          </a:prstGeom>
          <a:noFill/>
          <a:extLst>
            <a:ext uri="{909E8E84-426E-40DD-AFC4-6F175D3DCCD1}">
              <a14:hiddenFill xmlns:a14="http://schemas.microsoft.com/office/drawing/2010/main">
                <a:solidFill>
                  <a:srgbClr val="FFFFFF"/>
                </a:solidFill>
              </a14:hiddenFill>
            </a:ext>
          </a:extLst>
        </p:spPr>
      </p:pic>
      <p:pic>
        <p:nvPicPr>
          <p:cNvPr id="18442" name="Picture 10" descr="DSC_19a"/>
          <p:cNvPicPr>
            <a:picLocks noChangeAspect="1" noChangeArrowheads="1"/>
          </p:cNvPicPr>
          <p:nvPr/>
        </p:nvPicPr>
        <p:blipFill>
          <a:blip r:embed="rId3" cstate="screen">
            <a:extLst>
              <a:ext uri="{BEBA8EAE-BF5A-486C-A8C5-ECC9F3942E4B}">
                <a14:imgProps xmlns:a14="http://schemas.microsoft.com/office/drawing/2010/main">
                  <a14:imgLayer r:embed="rId4">
                    <a14:imgEffect>
                      <a14:artisticMarker/>
                    </a14:imgEffect>
                  </a14:imgLayer>
                </a14:imgProps>
              </a:ext>
              <a:ext uri="{28A0092B-C50C-407E-A947-70E740481C1C}">
                <a14:useLocalDpi xmlns:a14="http://schemas.microsoft.com/office/drawing/2010/main"/>
              </a:ext>
            </a:extLst>
          </a:blip>
          <a:srcRect/>
          <a:stretch>
            <a:fillRect/>
          </a:stretch>
        </p:blipFill>
        <p:spPr bwMode="auto">
          <a:xfrm>
            <a:off x="395288" y="1773238"/>
            <a:ext cx="2998787" cy="4508500"/>
          </a:xfrm>
          <a:prstGeom prst="rect">
            <a:avLst/>
          </a:prstGeom>
          <a:noFill/>
          <a:extLst>
            <a:ext uri="{909E8E84-426E-40DD-AFC4-6F175D3DCCD1}">
              <a14:hiddenFill xmlns:a14="http://schemas.microsoft.com/office/drawing/2010/main">
                <a:solidFill>
                  <a:srgbClr val="FFFFFF"/>
                </a:solidFill>
              </a14:hiddenFill>
            </a:ext>
          </a:extLst>
        </p:spPr>
      </p:pic>
      <p:sp>
        <p:nvSpPr>
          <p:cNvPr id="18443" name="Text Box 11"/>
          <p:cNvSpPr txBox="1">
            <a:spLocks noChangeArrowheads="1"/>
          </p:cNvSpPr>
          <p:nvPr/>
        </p:nvSpPr>
        <p:spPr bwMode="auto">
          <a:xfrm>
            <a:off x="3924300" y="5661025"/>
            <a:ext cx="3529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PT" sz="2400">
                <a:solidFill>
                  <a:schemeClr val="bg1"/>
                </a:solidFill>
              </a:rPr>
              <a:t>Cópia</a:t>
            </a:r>
            <a:endParaRPr lang="en-US" sz="2400">
              <a:solidFill>
                <a:schemeClr val="bg1"/>
              </a:solidFill>
            </a:endParaRPr>
          </a:p>
        </p:txBody>
      </p:sp>
      <p:sp>
        <p:nvSpPr>
          <p:cNvPr id="18444" name="Text Box 12"/>
          <p:cNvSpPr txBox="1">
            <a:spLocks noChangeArrowheads="1"/>
          </p:cNvSpPr>
          <p:nvPr/>
        </p:nvSpPr>
        <p:spPr bwMode="auto">
          <a:xfrm>
            <a:off x="3490913" y="1844675"/>
            <a:ext cx="35290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PT" sz="2400" dirty="0">
                <a:solidFill>
                  <a:schemeClr val="bg1"/>
                </a:solidFill>
              </a:rPr>
              <a:t>Ditado</a:t>
            </a:r>
            <a:endParaRPr lang="en-US" sz="2400" dirty="0">
              <a:solidFill>
                <a:schemeClr val="bg1"/>
              </a:solidFill>
            </a:endParaRPr>
          </a:p>
        </p:txBody>
      </p:sp>
      <p:sp>
        <p:nvSpPr>
          <p:cNvPr id="9" name="Rectangle 3"/>
          <p:cNvSpPr txBox="1">
            <a:spLocks noChangeArrowheads="1"/>
          </p:cNvSpPr>
          <p:nvPr/>
        </p:nvSpPr>
        <p:spPr>
          <a:xfrm>
            <a:off x="332107" y="461170"/>
            <a:ext cx="6376668" cy="1008062"/>
          </a:xfrm>
          <a:prstGeom prst="rect">
            <a:avLst/>
          </a:prstGeom>
        </p:spPr>
        <p:txBody>
          <a:bodyPr vert="horz" lIns="91440" tIns="45720" rIns="91440" bIns="45720" rtlCol="0">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pPr>
              <a:buFontTx/>
              <a:buNone/>
            </a:pPr>
            <a:r>
              <a:rPr lang="en-US" sz="2400" dirty="0">
                <a:solidFill>
                  <a:srgbClr val="FFFF00"/>
                </a:solidFill>
              </a:rPr>
              <a:t>Writing…</a:t>
            </a:r>
            <a:endParaRPr lang="en-US" sz="2400" dirty="0"/>
          </a:p>
          <a:p>
            <a:endParaRPr lang="en-US" dirty="0"/>
          </a:p>
        </p:txBody>
      </p:sp>
    </p:spTree>
    <p:extLst>
      <p:ext uri="{BB962C8B-B14F-4D97-AF65-F5344CB8AC3E}">
        <p14:creationId xmlns:p14="http://schemas.microsoft.com/office/powerpoint/2010/main" val="2551645878"/>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normAutofit/>
          </a:bodyPr>
          <a:lstStyle/>
          <a:p>
            <a:r>
              <a:rPr lang="pt-PT" sz="4000"/>
              <a:t/>
            </a:r>
            <a:br>
              <a:rPr lang="pt-PT" sz="4000"/>
            </a:br>
            <a:endParaRPr lang="en-US" sz="4000"/>
          </a:p>
        </p:txBody>
      </p:sp>
      <p:pic>
        <p:nvPicPr>
          <p:cNvPr id="19466" name="Picture 10" descr="DSC_0a009"/>
          <p:cNvPicPr>
            <a:picLocks noChangeAspect="1" noChangeArrowheads="1"/>
          </p:cNvPicPr>
          <p:nvPr/>
        </p:nvPicPr>
        <p:blipFill>
          <a:blip r:embed="rId2" cstate="screen">
            <a:extLst>
              <a:ext uri="{BEBA8EAE-BF5A-486C-A8C5-ECC9F3942E4B}">
                <a14:imgProps xmlns:a14="http://schemas.microsoft.com/office/drawing/2010/main">
                  <a14:imgLayer r:embed="rId3">
                    <a14:imgEffect>
                      <a14:artisticMarker/>
                    </a14:imgEffect>
                  </a14:imgLayer>
                </a14:imgProps>
              </a:ext>
              <a:ext uri="{28A0092B-C50C-407E-A947-70E740481C1C}">
                <a14:useLocalDpi xmlns:a14="http://schemas.microsoft.com/office/drawing/2010/main"/>
              </a:ext>
            </a:extLst>
          </a:blip>
          <a:srcRect/>
          <a:stretch>
            <a:fillRect/>
          </a:stretch>
        </p:blipFill>
        <p:spPr bwMode="auto">
          <a:xfrm>
            <a:off x="4211638" y="1052513"/>
            <a:ext cx="4751387" cy="3159125"/>
          </a:xfrm>
          <a:prstGeom prst="rect">
            <a:avLst/>
          </a:prstGeom>
          <a:extLst>
            <a:ext uri="{909E8E84-426E-40DD-AFC4-6F175D3DCCD1}">
              <a14:hiddenFill xmlns:a14="http://schemas.microsoft.com/office/drawing/2010/main">
                <a:solidFill>
                  <a:srgbClr val="FFFFFF"/>
                </a:solidFill>
              </a14:hiddenFill>
            </a:ext>
          </a:extLst>
        </p:spPr>
      </p:pic>
      <p:pic>
        <p:nvPicPr>
          <p:cNvPr id="19467" name="Picture 11" descr="DSC_000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0825" y="3500438"/>
            <a:ext cx="4656138" cy="309721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txBox="1">
            <a:spLocks noChangeArrowheads="1"/>
          </p:cNvSpPr>
          <p:nvPr/>
        </p:nvSpPr>
        <p:spPr>
          <a:xfrm>
            <a:off x="332107" y="461170"/>
            <a:ext cx="6376668" cy="1008062"/>
          </a:xfrm>
          <a:prstGeom prst="rect">
            <a:avLst/>
          </a:prstGeom>
        </p:spPr>
        <p:txBody>
          <a:bodyPr vert="horz" lIns="91440" tIns="45720" rIns="91440" bIns="45720" rtlCol="0">
            <a:normAutofit lnSpcReduction="10000"/>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pPr>
              <a:buFontTx/>
              <a:buNone/>
            </a:pPr>
            <a:r>
              <a:rPr lang="en-US" sz="2400" dirty="0">
                <a:solidFill>
                  <a:srgbClr val="FFFF00"/>
                </a:solidFill>
              </a:rPr>
              <a:t>Low Vision…</a:t>
            </a:r>
          </a:p>
          <a:p>
            <a:pPr>
              <a:buFontTx/>
              <a:buNone/>
            </a:pPr>
            <a:r>
              <a:rPr lang="en-US" sz="2400" dirty="0">
                <a:solidFill>
                  <a:srgbClr val="FFFF00"/>
                </a:solidFill>
              </a:rPr>
              <a:t>… other way of seeing</a:t>
            </a:r>
            <a:endParaRPr lang="en-US" sz="2400" dirty="0"/>
          </a:p>
          <a:p>
            <a:endParaRPr lang="en-US" dirty="0"/>
          </a:p>
        </p:txBody>
      </p:sp>
    </p:spTree>
    <p:extLst>
      <p:ext uri="{BB962C8B-B14F-4D97-AF65-F5344CB8AC3E}">
        <p14:creationId xmlns:p14="http://schemas.microsoft.com/office/powerpoint/2010/main" val="494994158"/>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normAutofit/>
          </a:bodyPr>
          <a:lstStyle/>
          <a:p>
            <a:r>
              <a:rPr lang="pt-PT" sz="4000"/>
              <a:t/>
            </a:r>
            <a:br>
              <a:rPr lang="pt-PT" sz="4000"/>
            </a:br>
            <a:endParaRPr lang="en-US" sz="4000"/>
          </a:p>
        </p:txBody>
      </p:sp>
      <p:pic>
        <p:nvPicPr>
          <p:cNvPr id="20488" name="Picture 8" descr="DSC_0009"/>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627313" y="2571750"/>
            <a:ext cx="6121400" cy="40703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txBox="1">
            <a:spLocks noChangeArrowheads="1"/>
          </p:cNvSpPr>
          <p:nvPr/>
        </p:nvSpPr>
        <p:spPr>
          <a:xfrm>
            <a:off x="332107" y="461170"/>
            <a:ext cx="6376668" cy="1008062"/>
          </a:xfrm>
          <a:prstGeom prst="rect">
            <a:avLst/>
          </a:prstGeom>
        </p:spPr>
        <p:txBody>
          <a:bodyPr vert="horz" lIns="91440" tIns="45720" rIns="91440" bIns="45720" rtlCol="0">
            <a:normAutofit lnSpcReduction="10000"/>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pPr>
              <a:buFontTx/>
              <a:buNone/>
            </a:pPr>
            <a:r>
              <a:rPr lang="en-US" sz="2400" dirty="0">
                <a:solidFill>
                  <a:srgbClr val="FFFF00"/>
                </a:solidFill>
              </a:rPr>
              <a:t>Low Vision…</a:t>
            </a:r>
          </a:p>
          <a:p>
            <a:pPr>
              <a:buFontTx/>
              <a:buNone/>
            </a:pPr>
            <a:r>
              <a:rPr lang="en-US" sz="2400" dirty="0">
                <a:solidFill>
                  <a:srgbClr val="FFFF00"/>
                </a:solidFill>
              </a:rPr>
              <a:t>… other way of seeing</a:t>
            </a:r>
            <a:endParaRPr lang="en-US" sz="2400" dirty="0"/>
          </a:p>
          <a:p>
            <a:endParaRPr lang="en-US" dirty="0"/>
          </a:p>
        </p:txBody>
      </p:sp>
    </p:spTree>
    <p:extLst>
      <p:ext uri="{BB962C8B-B14F-4D97-AF65-F5344CB8AC3E}">
        <p14:creationId xmlns:p14="http://schemas.microsoft.com/office/powerpoint/2010/main" val="1140994987"/>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9" name="Picture 7" descr="DSC_0005"/>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1678"/>
          <a:stretch/>
        </p:blipFill>
        <p:spPr bwMode="auto">
          <a:xfrm>
            <a:off x="332108" y="3026004"/>
            <a:ext cx="3825114" cy="2227034"/>
          </a:xfrm>
          <a:prstGeom prst="rect">
            <a:avLst/>
          </a:prstGeom>
          <a:noFill/>
          <a:extLst>
            <a:ext uri="{909E8E84-426E-40DD-AFC4-6F175D3DCCD1}">
              <a14:hiddenFill xmlns:a14="http://schemas.microsoft.com/office/drawing/2010/main">
                <a:solidFill>
                  <a:srgbClr val="FFFFFF"/>
                </a:solidFill>
              </a14:hiddenFill>
            </a:ext>
          </a:extLst>
        </p:spPr>
      </p:pic>
      <p:pic>
        <p:nvPicPr>
          <p:cNvPr id="100360" name="Picture 8" descr="DSC_000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0" y="3814763"/>
            <a:ext cx="4222750" cy="28067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txBox="1">
            <a:spLocks noChangeArrowheads="1"/>
          </p:cNvSpPr>
          <p:nvPr/>
        </p:nvSpPr>
        <p:spPr>
          <a:xfrm>
            <a:off x="332107" y="461170"/>
            <a:ext cx="6376668" cy="1008062"/>
          </a:xfrm>
          <a:prstGeom prst="rect">
            <a:avLst/>
          </a:prstGeom>
        </p:spPr>
        <p:txBody>
          <a:bodyPr vert="horz" lIns="91440" tIns="45720" rIns="91440" bIns="45720" rtlCol="0">
            <a:normAutofit lnSpcReduction="10000"/>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pPr>
              <a:buFontTx/>
              <a:buNone/>
            </a:pPr>
            <a:r>
              <a:rPr lang="en-US" sz="2400" dirty="0">
                <a:solidFill>
                  <a:srgbClr val="FFFF00"/>
                </a:solidFill>
              </a:rPr>
              <a:t>Low Vision…</a:t>
            </a:r>
          </a:p>
          <a:p>
            <a:pPr>
              <a:buFontTx/>
              <a:buNone/>
            </a:pPr>
            <a:r>
              <a:rPr lang="en-US" sz="2400" dirty="0">
                <a:solidFill>
                  <a:srgbClr val="FFFF00"/>
                </a:solidFill>
              </a:rPr>
              <a:t>… other way of seeing</a:t>
            </a:r>
            <a:endParaRPr lang="en-US" sz="2400" dirty="0"/>
          </a:p>
          <a:p>
            <a:endParaRPr lang="en-US" dirty="0"/>
          </a:p>
        </p:txBody>
      </p:sp>
    </p:spTree>
    <p:extLst>
      <p:ext uri="{BB962C8B-B14F-4D97-AF65-F5344CB8AC3E}">
        <p14:creationId xmlns:p14="http://schemas.microsoft.com/office/powerpoint/2010/main" val="18026280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AGUDEZA VISUA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56900" y="2160000"/>
            <a:ext cx="5030200" cy="4312800"/>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1"/>
          <p:cNvSpPr>
            <a:spLocks noGrp="1"/>
          </p:cNvSpPr>
          <p:nvPr>
            <p:ph type="title"/>
          </p:nvPr>
        </p:nvSpPr>
        <p:spPr>
          <a:xfrm>
            <a:off x="946404" y="365760"/>
            <a:ext cx="7269480" cy="1325562"/>
          </a:xfrm>
        </p:spPr>
        <p:txBody>
          <a:bodyPr/>
          <a:lstStyle/>
          <a:p>
            <a:r>
              <a:rPr lang="en-US" dirty="0"/>
              <a:t>Problems in Vision: Acuity</a:t>
            </a:r>
          </a:p>
        </p:txBody>
      </p:sp>
    </p:spTree>
    <p:extLst>
      <p:ext uri="{BB962C8B-B14F-4D97-AF65-F5344CB8AC3E}">
        <p14:creationId xmlns:p14="http://schemas.microsoft.com/office/powerpoint/2010/main" val="1014158360"/>
      </p:ext>
    </p:extLst>
  </p:cSld>
  <p:clrMapOvr>
    <a:masterClrMapping/>
  </p:clrMapOvr>
  <p:transition advTm="1000"/>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84" name="Picture 8" descr="DSC_0071"/>
          <p:cNvPicPr>
            <a:picLocks noChangeAspect="1" noChangeArrowheads="1"/>
          </p:cNvPicPr>
          <p:nvPr/>
        </p:nvPicPr>
        <p:blipFill>
          <a:blip r:embed="rId2" cstate="screen">
            <a:extLst>
              <a:ext uri="{BEBA8EAE-BF5A-486C-A8C5-ECC9F3942E4B}">
                <a14:imgProps xmlns:a14="http://schemas.microsoft.com/office/drawing/2010/main">
                  <a14:imgLayer r:embed="rId3">
                    <a14:imgEffect>
                      <a14:artisticPencilGrayscale/>
                    </a14:imgEffect>
                  </a14:imgLayer>
                </a14:imgProps>
              </a:ext>
              <a:ext uri="{28A0092B-C50C-407E-A947-70E740481C1C}">
                <a14:useLocalDpi xmlns:a14="http://schemas.microsoft.com/office/drawing/2010/main"/>
              </a:ext>
            </a:extLst>
          </a:blip>
          <a:srcRect/>
          <a:stretch>
            <a:fillRect/>
          </a:stretch>
        </p:blipFill>
        <p:spPr bwMode="auto">
          <a:xfrm>
            <a:off x="323850" y="3582988"/>
            <a:ext cx="4319588" cy="2871787"/>
          </a:xfrm>
          <a:prstGeom prst="rect">
            <a:avLst/>
          </a:prstGeom>
          <a:noFill/>
          <a:extLst>
            <a:ext uri="{909E8E84-426E-40DD-AFC4-6F175D3DCCD1}">
              <a14:hiddenFill xmlns:a14="http://schemas.microsoft.com/office/drawing/2010/main">
                <a:solidFill>
                  <a:srgbClr val="FFFFFF"/>
                </a:solidFill>
              </a14:hiddenFill>
            </a:ext>
          </a:extLst>
        </p:spPr>
      </p:pic>
      <p:pic>
        <p:nvPicPr>
          <p:cNvPr id="101385" name="Picture 9" descr="DSC_008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72000" y="2452688"/>
            <a:ext cx="4572000" cy="304006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txBox="1">
            <a:spLocks noChangeArrowheads="1"/>
          </p:cNvSpPr>
          <p:nvPr/>
        </p:nvSpPr>
        <p:spPr>
          <a:xfrm>
            <a:off x="332107" y="461170"/>
            <a:ext cx="6376668" cy="1008062"/>
          </a:xfrm>
          <a:prstGeom prst="rect">
            <a:avLst/>
          </a:prstGeom>
        </p:spPr>
        <p:txBody>
          <a:bodyPr vert="horz" lIns="91440" tIns="45720" rIns="91440" bIns="45720" rtlCol="0">
            <a:normAutofit lnSpcReduction="10000"/>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pPr>
              <a:buFontTx/>
              <a:buNone/>
            </a:pPr>
            <a:r>
              <a:rPr lang="en-US" sz="2400" dirty="0">
                <a:solidFill>
                  <a:srgbClr val="FFFF00"/>
                </a:solidFill>
              </a:rPr>
              <a:t>Low Vision…</a:t>
            </a:r>
          </a:p>
          <a:p>
            <a:pPr>
              <a:buFontTx/>
              <a:buNone/>
            </a:pPr>
            <a:r>
              <a:rPr lang="en-US" sz="2400" dirty="0">
                <a:solidFill>
                  <a:srgbClr val="FFFF00"/>
                </a:solidFill>
              </a:rPr>
              <a:t>… other way of seeing</a:t>
            </a:r>
            <a:endParaRPr lang="en-US" sz="2400" dirty="0"/>
          </a:p>
          <a:p>
            <a:endParaRPr lang="en-US" dirty="0"/>
          </a:p>
        </p:txBody>
      </p:sp>
    </p:spTree>
    <p:extLst>
      <p:ext uri="{BB962C8B-B14F-4D97-AF65-F5344CB8AC3E}">
        <p14:creationId xmlns:p14="http://schemas.microsoft.com/office/powerpoint/2010/main" val="64348979"/>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6" name="Picture 8" descr="DSC_0017a"/>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237038" y="1341438"/>
            <a:ext cx="4943475" cy="3287712"/>
          </a:xfrm>
          <a:prstGeom prst="rect">
            <a:avLst/>
          </a:prstGeom>
          <a:noFill/>
          <a:extLst>
            <a:ext uri="{909E8E84-426E-40DD-AFC4-6F175D3DCCD1}">
              <a14:hiddenFill xmlns:a14="http://schemas.microsoft.com/office/drawing/2010/main">
                <a:solidFill>
                  <a:srgbClr val="FFFFFF"/>
                </a:solidFill>
              </a14:hiddenFill>
            </a:ext>
          </a:extLst>
        </p:spPr>
      </p:pic>
      <p:pic>
        <p:nvPicPr>
          <p:cNvPr id="22537" name="Picture 9" descr="DSC_0013g"/>
          <p:cNvPicPr>
            <a:picLocks noChangeAspect="1" noChangeArrowheads="1"/>
          </p:cNvPicPr>
          <p:nvPr/>
        </p:nvPicPr>
        <p:blipFill>
          <a:blip r:embed="rId3" cstate="screen">
            <a:extLst>
              <a:ext uri="{BEBA8EAE-BF5A-486C-A8C5-ECC9F3942E4B}">
                <a14:imgProps xmlns:a14="http://schemas.microsoft.com/office/drawing/2010/main">
                  <a14:imgLayer r:embed="rId4">
                    <a14:imgEffect>
                      <a14:artisticMarker/>
                    </a14:imgEffect>
                  </a14:imgLayer>
                </a14:imgProps>
              </a:ext>
              <a:ext uri="{28A0092B-C50C-407E-A947-70E740481C1C}">
                <a14:useLocalDpi xmlns:a14="http://schemas.microsoft.com/office/drawing/2010/main"/>
              </a:ext>
            </a:extLst>
          </a:blip>
          <a:srcRect/>
          <a:stretch>
            <a:fillRect/>
          </a:stretch>
        </p:blipFill>
        <p:spPr bwMode="auto">
          <a:xfrm>
            <a:off x="395288" y="3141663"/>
            <a:ext cx="4943475" cy="328771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txBox="1">
            <a:spLocks noChangeArrowheads="1"/>
          </p:cNvSpPr>
          <p:nvPr/>
        </p:nvSpPr>
        <p:spPr>
          <a:xfrm>
            <a:off x="332107" y="461170"/>
            <a:ext cx="6376668" cy="1008062"/>
          </a:xfrm>
          <a:prstGeom prst="rect">
            <a:avLst/>
          </a:prstGeom>
        </p:spPr>
        <p:txBody>
          <a:bodyPr vert="horz" lIns="91440" tIns="45720" rIns="91440" bIns="45720" rtlCol="0">
            <a:normAutofit lnSpcReduction="10000"/>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pPr>
              <a:buFontTx/>
              <a:buNone/>
            </a:pPr>
            <a:r>
              <a:rPr lang="en-US" sz="2400" dirty="0">
                <a:solidFill>
                  <a:srgbClr val="FFFF00"/>
                </a:solidFill>
              </a:rPr>
              <a:t>Learning…</a:t>
            </a:r>
          </a:p>
          <a:p>
            <a:pPr>
              <a:buFontTx/>
              <a:buNone/>
            </a:pPr>
            <a:r>
              <a:rPr lang="en-US" sz="2400" dirty="0">
                <a:solidFill>
                  <a:srgbClr val="FFFF00"/>
                </a:solidFill>
              </a:rPr>
              <a:t>… with the eyes and touch</a:t>
            </a:r>
            <a:endParaRPr lang="en-US" sz="2400" dirty="0"/>
          </a:p>
          <a:p>
            <a:endParaRPr lang="en-US" dirty="0"/>
          </a:p>
        </p:txBody>
      </p:sp>
    </p:spTree>
    <p:extLst>
      <p:ext uri="{BB962C8B-B14F-4D97-AF65-F5344CB8AC3E}">
        <p14:creationId xmlns:p14="http://schemas.microsoft.com/office/powerpoint/2010/main" val="2996079876"/>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normAutofit/>
          </a:bodyPr>
          <a:lstStyle/>
          <a:p>
            <a:r>
              <a:rPr lang="pt-PT" sz="4000"/>
              <a:t/>
            </a:r>
            <a:br>
              <a:rPr lang="pt-PT" sz="4000"/>
            </a:br>
            <a:endParaRPr lang="en-US" sz="4000"/>
          </a:p>
        </p:txBody>
      </p:sp>
      <p:pic>
        <p:nvPicPr>
          <p:cNvPr id="23560" name="Picture 8" descr="DSC_0026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4213" y="2085975"/>
            <a:ext cx="7175500" cy="477202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txBox="1">
            <a:spLocks noChangeArrowheads="1"/>
          </p:cNvSpPr>
          <p:nvPr/>
        </p:nvSpPr>
        <p:spPr>
          <a:xfrm>
            <a:off x="332107" y="461170"/>
            <a:ext cx="6376668" cy="1008062"/>
          </a:xfrm>
          <a:prstGeom prst="rect">
            <a:avLst/>
          </a:prstGeom>
        </p:spPr>
        <p:txBody>
          <a:bodyPr vert="horz" lIns="91440" tIns="45720" rIns="91440" bIns="45720" rtlCol="0">
            <a:normAutofit lnSpcReduction="10000"/>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pPr>
              <a:buFontTx/>
              <a:buNone/>
            </a:pPr>
            <a:r>
              <a:rPr lang="en-US" sz="2400" dirty="0">
                <a:solidFill>
                  <a:srgbClr val="FFFF00"/>
                </a:solidFill>
              </a:rPr>
              <a:t>Learning…</a:t>
            </a:r>
          </a:p>
          <a:p>
            <a:pPr>
              <a:buFontTx/>
              <a:buNone/>
            </a:pPr>
            <a:r>
              <a:rPr lang="en-US" sz="2400" dirty="0">
                <a:solidFill>
                  <a:srgbClr val="FFFF00"/>
                </a:solidFill>
              </a:rPr>
              <a:t>… with the eyes and touch</a:t>
            </a:r>
            <a:endParaRPr lang="en-US" sz="2400" dirty="0"/>
          </a:p>
          <a:p>
            <a:endParaRPr lang="en-US" dirty="0"/>
          </a:p>
        </p:txBody>
      </p:sp>
    </p:spTree>
    <p:extLst>
      <p:ext uri="{BB962C8B-B14F-4D97-AF65-F5344CB8AC3E}">
        <p14:creationId xmlns:p14="http://schemas.microsoft.com/office/powerpoint/2010/main" val="205926059"/>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normAutofit/>
          </a:bodyPr>
          <a:lstStyle/>
          <a:p>
            <a:r>
              <a:rPr lang="pt-PT" sz="4000"/>
              <a:t/>
            </a:r>
            <a:br>
              <a:rPr lang="pt-PT" sz="4000"/>
            </a:br>
            <a:endParaRPr lang="en-US" sz="4000"/>
          </a:p>
        </p:txBody>
      </p:sp>
      <p:pic>
        <p:nvPicPr>
          <p:cNvPr id="66567" name="Picture 7" descr="DSC_0059"/>
          <p:cNvPicPr>
            <a:picLocks noChangeAspect="1" noChangeArrowheads="1"/>
          </p:cNvPicPr>
          <p:nvPr/>
        </p:nvPicPr>
        <p:blipFill>
          <a:blip r:embed="rId2" cstate="screen">
            <a:extLst>
              <a:ext uri="{BEBA8EAE-BF5A-486C-A8C5-ECC9F3942E4B}">
                <a14:imgProps xmlns:a14="http://schemas.microsoft.com/office/drawing/2010/main">
                  <a14:imgLayer r:embed="rId3">
                    <a14:imgEffect>
                      <a14:artisticMarker/>
                    </a14:imgEffect>
                  </a14:imgLayer>
                </a14:imgProps>
              </a:ext>
              <a:ext uri="{28A0092B-C50C-407E-A947-70E740481C1C}">
                <a14:useLocalDpi xmlns:a14="http://schemas.microsoft.com/office/drawing/2010/main"/>
              </a:ext>
            </a:extLst>
          </a:blip>
          <a:srcRect/>
          <a:stretch>
            <a:fillRect/>
          </a:stretch>
        </p:blipFill>
        <p:spPr bwMode="auto">
          <a:xfrm>
            <a:off x="755650" y="1484313"/>
            <a:ext cx="7850188" cy="52197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txBox="1">
            <a:spLocks noChangeArrowheads="1"/>
          </p:cNvSpPr>
          <p:nvPr/>
        </p:nvSpPr>
        <p:spPr>
          <a:xfrm>
            <a:off x="556450" y="476251"/>
            <a:ext cx="6376668" cy="1008062"/>
          </a:xfrm>
          <a:prstGeom prst="rect">
            <a:avLst/>
          </a:prstGeom>
        </p:spPr>
        <p:txBody>
          <a:bodyPr vert="horz" lIns="91440" tIns="45720" rIns="91440" bIns="45720" rtlCol="0">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pPr>
              <a:buFontTx/>
              <a:buNone/>
            </a:pPr>
            <a:r>
              <a:rPr lang="en-US" sz="2400" dirty="0">
                <a:solidFill>
                  <a:srgbClr val="FFFF00"/>
                </a:solidFill>
              </a:rPr>
              <a:t>In the classroom</a:t>
            </a:r>
            <a:endParaRPr lang="en-US" sz="2400" dirty="0"/>
          </a:p>
          <a:p>
            <a:endParaRPr lang="en-US" dirty="0"/>
          </a:p>
        </p:txBody>
      </p:sp>
    </p:spTree>
    <p:extLst>
      <p:ext uri="{BB962C8B-B14F-4D97-AF65-F5344CB8AC3E}">
        <p14:creationId xmlns:p14="http://schemas.microsoft.com/office/powerpoint/2010/main" val="1617365980"/>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90" name="Picture 6" descr="DSC_006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11188" y="1700213"/>
            <a:ext cx="7175500" cy="477202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txBox="1">
            <a:spLocks noChangeArrowheads="1"/>
          </p:cNvSpPr>
          <p:nvPr/>
        </p:nvSpPr>
        <p:spPr>
          <a:xfrm>
            <a:off x="611188" y="582270"/>
            <a:ext cx="6376668" cy="1008062"/>
          </a:xfrm>
          <a:prstGeom prst="rect">
            <a:avLst/>
          </a:prstGeom>
        </p:spPr>
        <p:txBody>
          <a:bodyPr vert="horz" lIns="91440" tIns="45720" rIns="91440" bIns="45720" rtlCol="0">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pPr>
              <a:buFontTx/>
              <a:buNone/>
            </a:pPr>
            <a:r>
              <a:rPr lang="en-US" sz="2400" dirty="0">
                <a:solidFill>
                  <a:srgbClr val="FFFF00"/>
                </a:solidFill>
              </a:rPr>
              <a:t>In the classroom</a:t>
            </a:r>
            <a:endParaRPr lang="en-US" sz="2400" dirty="0"/>
          </a:p>
          <a:p>
            <a:endParaRPr lang="en-US" dirty="0"/>
          </a:p>
        </p:txBody>
      </p:sp>
    </p:spTree>
    <p:extLst>
      <p:ext uri="{BB962C8B-B14F-4D97-AF65-F5344CB8AC3E}">
        <p14:creationId xmlns:p14="http://schemas.microsoft.com/office/powerpoint/2010/main" val="3106776668"/>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62" name="Picture 6" descr="DSC_0070"/>
          <p:cNvPicPr>
            <a:picLocks noChangeAspect="1" noChangeArrowheads="1"/>
          </p:cNvPicPr>
          <p:nvPr/>
        </p:nvPicPr>
        <p:blipFill>
          <a:blip r:embed="rId2" cstate="screen">
            <a:extLst>
              <a:ext uri="{BEBA8EAE-BF5A-486C-A8C5-ECC9F3942E4B}">
                <a14:imgProps xmlns:a14="http://schemas.microsoft.com/office/drawing/2010/main">
                  <a14:imgLayer r:embed="rId3">
                    <a14:imgEffect>
                      <a14:artisticMarker/>
                    </a14:imgEffect>
                  </a14:imgLayer>
                </a14:imgProps>
              </a:ext>
              <a:ext uri="{28A0092B-C50C-407E-A947-70E740481C1C}">
                <a14:useLocalDpi xmlns:a14="http://schemas.microsoft.com/office/drawing/2010/main"/>
              </a:ext>
            </a:extLst>
          </a:blip>
          <a:srcRect/>
          <a:stretch>
            <a:fillRect/>
          </a:stretch>
        </p:blipFill>
        <p:spPr bwMode="auto">
          <a:xfrm>
            <a:off x="4067175" y="908050"/>
            <a:ext cx="4295775" cy="2855913"/>
          </a:xfrm>
          <a:prstGeom prst="rect">
            <a:avLst/>
          </a:prstGeom>
          <a:noFill/>
          <a:extLst>
            <a:ext uri="{909E8E84-426E-40DD-AFC4-6F175D3DCCD1}">
              <a14:hiddenFill xmlns:a14="http://schemas.microsoft.com/office/drawing/2010/main">
                <a:solidFill>
                  <a:srgbClr val="FFFFFF"/>
                </a:solidFill>
              </a14:hiddenFill>
            </a:ext>
          </a:extLst>
        </p:spPr>
      </p:pic>
      <p:pic>
        <p:nvPicPr>
          <p:cNvPr id="70663" name="Picture 7" descr="DSC_007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8313" y="4076700"/>
            <a:ext cx="3887787" cy="2584450"/>
          </a:xfrm>
          <a:prstGeom prst="rect">
            <a:avLst/>
          </a:prstGeom>
          <a:noFill/>
          <a:extLst>
            <a:ext uri="{909E8E84-426E-40DD-AFC4-6F175D3DCCD1}">
              <a14:hiddenFill xmlns:a14="http://schemas.microsoft.com/office/drawing/2010/main">
                <a:solidFill>
                  <a:srgbClr val="FFFFFF"/>
                </a:solidFill>
              </a14:hiddenFill>
            </a:ext>
          </a:extLst>
        </p:spPr>
      </p:pic>
      <p:pic>
        <p:nvPicPr>
          <p:cNvPr id="70664" name="Picture 8" descr="DSC_0079"/>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932363" y="4159152"/>
            <a:ext cx="3816350" cy="253682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p:cNvSpPr txBox="1">
            <a:spLocks noChangeArrowheads="1"/>
          </p:cNvSpPr>
          <p:nvPr/>
        </p:nvSpPr>
        <p:spPr>
          <a:xfrm>
            <a:off x="372924" y="1666353"/>
            <a:ext cx="6376668" cy="1008062"/>
          </a:xfrm>
          <a:prstGeom prst="rect">
            <a:avLst/>
          </a:prstGeom>
        </p:spPr>
        <p:txBody>
          <a:bodyPr vert="horz" lIns="91440" tIns="45720" rIns="91440" bIns="45720" rtlCol="0">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pPr>
              <a:buFontTx/>
              <a:buNone/>
            </a:pPr>
            <a:r>
              <a:rPr lang="en-US" sz="2400" dirty="0">
                <a:solidFill>
                  <a:srgbClr val="FFFF00"/>
                </a:solidFill>
              </a:rPr>
              <a:t>In the classroom</a:t>
            </a:r>
            <a:endParaRPr lang="en-US" sz="2400" dirty="0"/>
          </a:p>
          <a:p>
            <a:endParaRPr lang="en-US" dirty="0"/>
          </a:p>
        </p:txBody>
      </p:sp>
    </p:spTree>
    <p:extLst>
      <p:ext uri="{BB962C8B-B14F-4D97-AF65-F5344CB8AC3E}">
        <p14:creationId xmlns:p14="http://schemas.microsoft.com/office/powerpoint/2010/main" val="1919123221"/>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normAutofit/>
          </a:bodyPr>
          <a:lstStyle/>
          <a:p>
            <a:r>
              <a:rPr lang="pt-PT" sz="4000" dirty="0"/>
              <a:t/>
            </a:r>
            <a:br>
              <a:rPr lang="pt-PT" sz="4000" dirty="0"/>
            </a:br>
            <a:endParaRPr lang="en-US" sz="4000" dirty="0"/>
          </a:p>
        </p:txBody>
      </p:sp>
      <p:pic>
        <p:nvPicPr>
          <p:cNvPr id="24583" name="Picture 7" descr="2008"/>
          <p:cNvPicPr>
            <a:picLocks noChangeAspect="1" noChangeArrowheads="1"/>
          </p:cNvPicPr>
          <p:nvPr/>
        </p:nvPicPr>
        <p:blipFill>
          <a:blip r:embed="rId2" cstate="screen">
            <a:extLst>
              <a:ext uri="{BEBA8EAE-BF5A-486C-A8C5-ECC9F3942E4B}">
                <a14:imgProps xmlns:a14="http://schemas.microsoft.com/office/drawing/2010/main">
                  <a14:imgLayer r:embed="rId3">
                    <a14:imgEffect>
                      <a14:artisticMarker/>
                    </a14:imgEffect>
                  </a14:imgLayer>
                </a14:imgProps>
              </a:ext>
              <a:ext uri="{28A0092B-C50C-407E-A947-70E740481C1C}">
                <a14:useLocalDpi xmlns:a14="http://schemas.microsoft.com/office/drawing/2010/main"/>
              </a:ext>
            </a:extLst>
          </a:blip>
          <a:srcRect/>
          <a:stretch>
            <a:fillRect/>
          </a:stretch>
        </p:blipFill>
        <p:spPr bwMode="auto">
          <a:xfrm>
            <a:off x="395288" y="2924175"/>
            <a:ext cx="4392612" cy="3294063"/>
          </a:xfrm>
          <a:prstGeom prst="rect">
            <a:avLst/>
          </a:prstGeom>
          <a:noFill/>
          <a:extLst>
            <a:ext uri="{909E8E84-426E-40DD-AFC4-6F175D3DCCD1}">
              <a14:hiddenFill xmlns:a14="http://schemas.microsoft.com/office/drawing/2010/main">
                <a:solidFill>
                  <a:srgbClr val="FFFFFF"/>
                </a:solidFill>
              </a14:hiddenFill>
            </a:ext>
          </a:extLst>
        </p:spPr>
      </p:pic>
      <p:pic>
        <p:nvPicPr>
          <p:cNvPr id="24584" name="Picture 8" descr="2008"/>
          <p:cNvPicPr>
            <a:picLocks noChangeAspect="1" noChangeArrowheads="1"/>
          </p:cNvPicPr>
          <p:nvPr/>
        </p:nvPicPr>
        <p:blipFill>
          <a:blip r:embed="rId4" cstate="screen">
            <a:extLst>
              <a:ext uri="{BEBA8EAE-BF5A-486C-A8C5-ECC9F3942E4B}">
                <a14:imgProps xmlns:a14="http://schemas.microsoft.com/office/drawing/2010/main">
                  <a14:imgLayer r:embed="rId5">
                    <a14:imgEffect>
                      <a14:artisticGlowDiffused/>
                    </a14:imgEffect>
                    <a14:imgEffect>
                      <a14:saturation sat="33000"/>
                    </a14:imgEffect>
                  </a14:imgLayer>
                </a14:imgProps>
              </a:ext>
              <a:ext uri="{28A0092B-C50C-407E-A947-70E740481C1C}">
                <a14:useLocalDpi xmlns:a14="http://schemas.microsoft.com/office/drawing/2010/main"/>
              </a:ext>
            </a:extLst>
          </a:blip>
          <a:srcRect/>
          <a:stretch>
            <a:fillRect/>
          </a:stretch>
        </p:blipFill>
        <p:spPr bwMode="auto">
          <a:xfrm>
            <a:off x="4932363" y="1700213"/>
            <a:ext cx="4032250" cy="302418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txBox="1">
            <a:spLocks noChangeArrowheads="1"/>
          </p:cNvSpPr>
          <p:nvPr/>
        </p:nvSpPr>
        <p:spPr>
          <a:xfrm>
            <a:off x="3059563" y="619977"/>
            <a:ext cx="6376668" cy="1008062"/>
          </a:xfrm>
          <a:prstGeom prst="rect">
            <a:avLst/>
          </a:prstGeom>
        </p:spPr>
        <p:txBody>
          <a:bodyPr vert="horz" lIns="91440" tIns="45720" rIns="91440" bIns="45720" rtlCol="0">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pPr>
              <a:buFontTx/>
              <a:buNone/>
            </a:pPr>
            <a:r>
              <a:rPr lang="en-US" sz="2400" dirty="0">
                <a:solidFill>
                  <a:srgbClr val="FFFF00"/>
                </a:solidFill>
              </a:rPr>
              <a:t>Mastering the ICT</a:t>
            </a:r>
            <a:endParaRPr lang="en-US" sz="2400" dirty="0"/>
          </a:p>
          <a:p>
            <a:endParaRPr lang="en-US" dirty="0"/>
          </a:p>
        </p:txBody>
      </p:sp>
    </p:spTree>
    <p:extLst>
      <p:ext uri="{BB962C8B-B14F-4D97-AF65-F5344CB8AC3E}">
        <p14:creationId xmlns:p14="http://schemas.microsoft.com/office/powerpoint/2010/main" val="406594930"/>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14429" y="240005"/>
            <a:ext cx="7063740" cy="3113203"/>
          </a:xfrm>
        </p:spPr>
        <p:txBody>
          <a:bodyPr>
            <a:normAutofit/>
          </a:bodyPr>
          <a:lstStyle/>
          <a:p>
            <a:r>
              <a:rPr lang="en-US" dirty="0"/>
              <a:t>Step-by-Step: </a:t>
            </a:r>
            <a:br>
              <a:rPr lang="en-US" dirty="0"/>
            </a:br>
            <a:r>
              <a:rPr lang="en-US" dirty="0"/>
              <a:t>The Sighted Guide Technique</a:t>
            </a:r>
            <a:endParaRPr lang="pt-PT" dirty="0"/>
          </a:p>
        </p:txBody>
      </p:sp>
      <p:sp>
        <p:nvSpPr>
          <p:cNvPr id="3" name="Subtitle 2"/>
          <p:cNvSpPr>
            <a:spLocks noGrp="1"/>
          </p:cNvSpPr>
          <p:nvPr>
            <p:ph type="subTitle" idx="1"/>
          </p:nvPr>
        </p:nvSpPr>
        <p:spPr>
          <a:xfrm>
            <a:off x="814429" y="3353208"/>
            <a:ext cx="7063740" cy="1691640"/>
          </a:xfrm>
        </p:spPr>
        <p:txBody>
          <a:bodyPr/>
          <a:lstStyle/>
          <a:p>
            <a:r>
              <a:rPr lang="en-US" dirty="0"/>
              <a:t>This video series provides information on how to use the “sighted guide technique” to guide someone with vision loss while working, as well as how to offer assistance in various situations. </a:t>
            </a:r>
            <a:endParaRPr lang="pt-PT" dirty="0"/>
          </a:p>
        </p:txBody>
      </p:sp>
      <p:pic>
        <p:nvPicPr>
          <p:cNvPr id="1026" name="Picture 2" descr="CNIB"/>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605623" y="606164"/>
            <a:ext cx="1404521" cy="140452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83582" y="4905188"/>
            <a:ext cx="7745109" cy="1600438"/>
          </a:xfrm>
          <a:prstGeom prst="rect">
            <a:avLst/>
          </a:prstGeom>
        </p:spPr>
        <p:txBody>
          <a:bodyPr wrap="square">
            <a:spAutoFit/>
          </a:bodyPr>
          <a:lstStyle/>
          <a:p>
            <a:r>
              <a:rPr lang="pt-PT" sz="1400" dirty="0"/>
              <a:t>Use </a:t>
            </a:r>
            <a:r>
              <a:rPr lang="pt-PT" sz="1400" dirty="0" err="1"/>
              <a:t>the</a:t>
            </a:r>
            <a:r>
              <a:rPr lang="pt-PT" sz="1400" dirty="0"/>
              <a:t> link to </a:t>
            </a:r>
            <a:r>
              <a:rPr lang="pt-PT" sz="1400" dirty="0" err="1"/>
              <a:t>see</a:t>
            </a:r>
            <a:r>
              <a:rPr lang="pt-PT" sz="1400" dirty="0"/>
              <a:t> </a:t>
            </a:r>
            <a:r>
              <a:rPr lang="pt-PT" sz="1400" dirty="0" err="1"/>
              <a:t>the</a:t>
            </a:r>
            <a:r>
              <a:rPr lang="pt-PT" sz="1400" dirty="0"/>
              <a:t> </a:t>
            </a:r>
            <a:r>
              <a:rPr lang="pt-PT" sz="1400" dirty="0" err="1"/>
              <a:t>videos</a:t>
            </a:r>
            <a:endParaRPr lang="en-US" sz="1400" dirty="0"/>
          </a:p>
          <a:p>
            <a:r>
              <a:rPr lang="en-US" sz="1400" dirty="0"/>
              <a:t>http://www.cnib.ca/en/living/how-to-videos/Pages/The-Sighted-Guide-Technique.aspx </a:t>
            </a:r>
          </a:p>
          <a:p>
            <a:r>
              <a:rPr lang="pt-PT" sz="1400" dirty="0" err="1"/>
              <a:t>Or</a:t>
            </a:r>
            <a:r>
              <a:rPr lang="pt-PT" sz="1400" dirty="0"/>
              <a:t>:</a:t>
            </a:r>
          </a:p>
          <a:p>
            <a:r>
              <a:rPr lang="en-US" sz="1400" dirty="0"/>
              <a:t>https://www.youtube.com/playlist?list=PLpAOW00xNyybYZ7EmTk3nSvSNoPGK3r7E</a:t>
            </a:r>
          </a:p>
          <a:p>
            <a:r>
              <a:rPr lang="pt-PT" sz="1400" dirty="0" err="1"/>
              <a:t>And</a:t>
            </a:r>
            <a:r>
              <a:rPr lang="pt-PT" sz="1400" dirty="0"/>
              <a:t> download </a:t>
            </a:r>
            <a:r>
              <a:rPr lang="pt-PT" sz="1400" dirty="0" err="1"/>
              <a:t>the</a:t>
            </a:r>
            <a:r>
              <a:rPr lang="pt-PT" sz="1400" dirty="0"/>
              <a:t> </a:t>
            </a:r>
            <a:r>
              <a:rPr lang="pt-PT" sz="1400" dirty="0" err="1"/>
              <a:t>booklet</a:t>
            </a:r>
            <a:r>
              <a:rPr lang="pt-PT" sz="1400" dirty="0"/>
              <a:t> </a:t>
            </a:r>
            <a:r>
              <a:rPr lang="pt-PT" sz="1400" dirty="0" err="1"/>
              <a:t>here</a:t>
            </a:r>
            <a:r>
              <a:rPr lang="pt-PT" sz="1400" dirty="0"/>
              <a:t>:</a:t>
            </a:r>
          </a:p>
          <a:p>
            <a:r>
              <a:rPr lang="en-US" sz="1400" dirty="0"/>
              <a:t>http://www.cnib.ca/en/about/Publications/vision-health/Documents/CNIB_STEP_BY_STEP_2012_ENG%20FINAL-s.pdf</a:t>
            </a:r>
          </a:p>
        </p:txBody>
      </p:sp>
    </p:spTree>
    <p:extLst>
      <p:ext uri="{BB962C8B-B14F-4D97-AF65-F5344CB8AC3E}">
        <p14:creationId xmlns:p14="http://schemas.microsoft.com/office/powerpoint/2010/main" val="41713704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AGUDEZA VISUAL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57400" y="2160000"/>
            <a:ext cx="5029200" cy="4311650"/>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1"/>
          <p:cNvSpPr>
            <a:spLocks noGrp="1"/>
          </p:cNvSpPr>
          <p:nvPr>
            <p:ph type="title"/>
          </p:nvPr>
        </p:nvSpPr>
        <p:spPr/>
        <p:txBody>
          <a:bodyPr/>
          <a:lstStyle/>
          <a:p>
            <a:r>
              <a:rPr lang="en-US" dirty="0"/>
              <a:t>Problems</a:t>
            </a:r>
            <a:r>
              <a:rPr lang="pt-PT" dirty="0"/>
              <a:t> in </a:t>
            </a:r>
            <a:r>
              <a:rPr lang="en-US" dirty="0"/>
              <a:t>Vision: Acuity</a:t>
            </a:r>
          </a:p>
        </p:txBody>
      </p:sp>
    </p:spTree>
    <p:extLst>
      <p:ext uri="{BB962C8B-B14F-4D97-AF65-F5344CB8AC3E}">
        <p14:creationId xmlns:p14="http://schemas.microsoft.com/office/powerpoint/2010/main" val="2537051665"/>
      </p:ext>
    </p:extLst>
  </p:cSld>
  <p:clrMapOvr>
    <a:masterClrMapping/>
  </p:clrMapOvr>
  <p:transition advTm="1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5" name="Picture 3" descr="AGUDEZA VISUAL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57400" y="2160000"/>
            <a:ext cx="5029200" cy="4311650"/>
          </a:xfrm>
          <a:prstGeom prst="rect">
            <a:avLst/>
          </a:prstGeom>
          <a:noFill/>
          <a:extLst>
            <a:ext uri="{909E8E84-426E-40DD-AFC4-6F175D3DCCD1}">
              <a14:hiddenFill xmlns:a14="http://schemas.microsoft.com/office/drawing/2010/main">
                <a:solidFill>
                  <a:srgbClr val="FFFFFF"/>
                </a:solidFill>
              </a14:hiddenFill>
            </a:ext>
          </a:extLst>
        </p:spPr>
      </p:pic>
      <p:sp>
        <p:nvSpPr>
          <p:cNvPr id="5" name="Título 1"/>
          <p:cNvSpPr>
            <a:spLocks noGrp="1"/>
          </p:cNvSpPr>
          <p:nvPr>
            <p:ph type="title"/>
          </p:nvPr>
        </p:nvSpPr>
        <p:spPr/>
        <p:txBody>
          <a:bodyPr/>
          <a:lstStyle/>
          <a:p>
            <a:r>
              <a:rPr lang="en-US" dirty="0"/>
              <a:t>Problems in Vision: Acuity</a:t>
            </a:r>
          </a:p>
        </p:txBody>
      </p:sp>
    </p:spTree>
    <p:extLst>
      <p:ext uri="{BB962C8B-B14F-4D97-AF65-F5344CB8AC3E}">
        <p14:creationId xmlns:p14="http://schemas.microsoft.com/office/powerpoint/2010/main" val="1901745945"/>
      </p:ext>
    </p:extLst>
  </p:cSld>
  <p:clrMapOvr>
    <a:masterClrMapping/>
  </p:clrMapOvr>
  <p:transition advTm="1000"/>
</p:sld>
</file>

<file path=ppt/theme/theme1.xml><?xml version="1.0" encoding="utf-8"?>
<a:theme xmlns:a="http://schemas.openxmlformats.org/drawingml/2006/main" name="View">
  <a:themeElements>
    <a:clrScheme name="View">
      <a:dk1>
        <a:sysClr val="windowText" lastClr="000000"/>
      </a:dk1>
      <a:lt1>
        <a:sysClr val="window" lastClr="FFFFFF"/>
      </a:lt1>
      <a:dk2>
        <a:srgbClr val="564B3C"/>
      </a:dk2>
      <a:lt2>
        <a:srgbClr val="ECEDD1"/>
      </a:lt2>
      <a:accent1>
        <a:srgbClr val="93A299"/>
      </a:accent1>
      <a:accent2>
        <a:srgbClr val="CB4B30"/>
      </a:accent2>
      <a:accent3>
        <a:srgbClr val="B5AE53"/>
      </a:accent3>
      <a:accent4>
        <a:srgbClr val="6F6A7A"/>
      </a:accent4>
      <a:accent5>
        <a:srgbClr val="E8B54D"/>
      </a:accent5>
      <a:accent6>
        <a:srgbClr val="8A7952"/>
      </a:accent6>
      <a:hlink>
        <a:srgbClr val="9F9F0B"/>
      </a:hlink>
      <a:folHlink>
        <a:srgbClr val="B2B2B2"/>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3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3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xmlns="" name="View" id="{BA0EB5A6-F2D4-4F82-977B-64ADEE4A2A69}" vid="{3866257B-E5CE-4C43-9210-F2DE76BE10B5}"/>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View</Template>
  <TotalTime>0</TotalTime>
  <Words>943</Words>
  <Application>Microsoft Office PowerPoint</Application>
  <PresentationFormat>Diavoorstelling (4:3)</PresentationFormat>
  <Paragraphs>233</Paragraphs>
  <Slides>77</Slides>
  <Notes>12</Notes>
  <HiddenSlides>0</HiddenSlides>
  <MMClips>0</MMClips>
  <ScaleCrop>false</ScaleCrop>
  <HeadingPairs>
    <vt:vector size="4" baseType="variant">
      <vt:variant>
        <vt:lpstr>Thema</vt:lpstr>
      </vt:variant>
      <vt:variant>
        <vt:i4>1</vt:i4>
      </vt:variant>
      <vt:variant>
        <vt:lpstr>Diatitels</vt:lpstr>
      </vt:variant>
      <vt:variant>
        <vt:i4>77</vt:i4>
      </vt:variant>
    </vt:vector>
  </HeadingPairs>
  <TitlesOfParts>
    <vt:vector size="78" baseType="lpstr">
      <vt:lpstr>View</vt:lpstr>
      <vt:lpstr>Vision &amp; Alliance</vt:lpstr>
      <vt:lpstr>Hi!</vt:lpstr>
      <vt:lpstr>Vision: Eye</vt:lpstr>
      <vt:lpstr>Vision: Eye in motion</vt:lpstr>
      <vt:lpstr>Problems in Vision</vt:lpstr>
      <vt:lpstr>Problems in Vision</vt:lpstr>
      <vt:lpstr>Problems in Vision: Acuity</vt:lpstr>
      <vt:lpstr>Problems in Vision: Acuity</vt:lpstr>
      <vt:lpstr>Problems in Vision: Acuity</vt:lpstr>
      <vt:lpstr>Problems in Vision: Acuity</vt:lpstr>
      <vt:lpstr>Problems in Vision: Acuity</vt:lpstr>
      <vt:lpstr>Problems in Vision</vt:lpstr>
      <vt:lpstr>Problems in Vision</vt:lpstr>
      <vt:lpstr>Problems in Vision</vt:lpstr>
      <vt:lpstr>Problems in Vision</vt:lpstr>
      <vt:lpstr>Problems in Vision</vt:lpstr>
      <vt:lpstr>Problems in Vision</vt:lpstr>
      <vt:lpstr>Problems in Vision</vt:lpstr>
      <vt:lpstr>Problems in Vision</vt:lpstr>
      <vt:lpstr>Problems in Vision</vt:lpstr>
      <vt:lpstr>Problems in Vision</vt:lpstr>
      <vt:lpstr>Normal Vision</vt:lpstr>
      <vt:lpstr> </vt:lpstr>
      <vt:lpstr> </vt:lpstr>
      <vt:lpstr>PowerPoint-presentatie</vt:lpstr>
      <vt:lpstr> </vt:lpstr>
      <vt:lpstr> </vt:lpstr>
      <vt:lpstr> </vt:lpstr>
      <vt:lpstr> </vt:lpstr>
      <vt:lpstr> </vt:lpstr>
      <vt:lpstr>Signs – Alerts of vision problems</vt:lpstr>
      <vt:lpstr>Signs – Alerts of vision problems</vt:lpstr>
      <vt:lpstr>Signs – Alerts of vision problems</vt:lpstr>
      <vt:lpstr>Signs – Alerts of vision problems</vt:lpstr>
      <vt:lpstr>PowerPoint-presentatie</vt:lpstr>
      <vt:lpstr>Social Activities</vt:lpstr>
      <vt:lpstr> </vt:lpstr>
      <vt:lpstr>PowerPoint-presentatie</vt:lpstr>
      <vt:lpstr>PowerPoint-presentatie</vt:lpstr>
      <vt:lpstr> </vt:lpstr>
      <vt:lpstr>PowerPoint-presentatie</vt:lpstr>
      <vt:lpstr> </vt:lpstr>
      <vt:lpstr> </vt:lpstr>
      <vt:lpstr> </vt:lpstr>
      <vt:lpstr>PowerPoint-presentatie</vt:lpstr>
      <vt:lpstr> </vt:lpstr>
      <vt:lpstr> </vt:lpstr>
      <vt:lpstr> </vt:lpstr>
      <vt:lpstr>PowerPoint-presentatie</vt:lpstr>
      <vt:lpstr> </vt:lpstr>
      <vt:lpstr> </vt:lpstr>
      <vt:lpstr> </vt:lpstr>
      <vt:lpstr> </vt:lpstr>
      <vt:lpstr> </vt:lpstr>
      <vt:lpstr>PowerPoint-presentatie</vt:lpstr>
      <vt:lpstr>PowerPoint-presentatie</vt:lpstr>
      <vt:lpstr>PowerPoint-presentatie</vt:lpstr>
      <vt:lpstr> </vt:lpstr>
      <vt:lpstr> </vt:lpstr>
      <vt:lpstr>PowerPoint-presentatie</vt:lpstr>
      <vt:lpstr> </vt:lpstr>
      <vt:lpstr> </vt:lpstr>
      <vt:lpstr> </vt:lpstr>
      <vt:lpstr> </vt:lpstr>
      <vt:lpstr> </vt:lpstr>
      <vt:lpstr> </vt:lpstr>
      <vt:lpstr> </vt:lpstr>
      <vt:lpstr> </vt:lpstr>
      <vt:lpstr>PowerPoint-presentatie</vt:lpstr>
      <vt:lpstr>PowerPoint-presentatie</vt:lpstr>
      <vt:lpstr>PowerPoint-presentatie</vt:lpstr>
      <vt:lpstr> </vt:lpstr>
      <vt:lpstr> </vt:lpstr>
      <vt:lpstr>PowerPoint-presentatie</vt:lpstr>
      <vt:lpstr>PowerPoint-presentatie</vt:lpstr>
      <vt:lpstr> </vt:lpstr>
      <vt:lpstr>Step-by-Step:  The Sighted Guide Technique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2016-08-30T16:37:41Z</dcterms:created>
  <dcterms:modified xsi:type="dcterms:W3CDTF">2016-09-01T07:49:06Z</dcterms:modified>
</cp:coreProperties>
</file>